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handoutMasterIdLst>
    <p:handoutMasterId r:id="rId31"/>
  </p:handoutMasterIdLst>
  <p:sldIdLst>
    <p:sldId id="2147375904" r:id="rId2"/>
    <p:sldId id="2147375835" r:id="rId3"/>
    <p:sldId id="2147375884" r:id="rId4"/>
    <p:sldId id="2147375843" r:id="rId5"/>
    <p:sldId id="338" r:id="rId6"/>
    <p:sldId id="371" r:id="rId7"/>
    <p:sldId id="406" r:id="rId8"/>
    <p:sldId id="350" r:id="rId9"/>
    <p:sldId id="356" r:id="rId10"/>
    <p:sldId id="2147375899" r:id="rId11"/>
    <p:sldId id="2147375887" r:id="rId12"/>
    <p:sldId id="2147375824" r:id="rId13"/>
    <p:sldId id="2147376134" r:id="rId14"/>
    <p:sldId id="2147375832" r:id="rId15"/>
    <p:sldId id="2147375892" r:id="rId16"/>
    <p:sldId id="2147376140" r:id="rId17"/>
    <p:sldId id="2147375800" r:id="rId18"/>
    <p:sldId id="2147376136" r:id="rId19"/>
    <p:sldId id="2147376138" r:id="rId20"/>
    <p:sldId id="2147376137" r:id="rId21"/>
    <p:sldId id="2147375882" r:id="rId22"/>
    <p:sldId id="2147376139" r:id="rId23"/>
    <p:sldId id="2147375901" r:id="rId24"/>
    <p:sldId id="2147375880" r:id="rId25"/>
    <p:sldId id="353" r:id="rId26"/>
    <p:sldId id="2147376133" r:id="rId27"/>
    <p:sldId id="2147375902" r:id="rId28"/>
    <p:sldId id="265" r:id="rId29"/>
  </p:sldIdLst>
  <p:sldSz cx="12192000" cy="6858000"/>
  <p:notesSz cx="7102475" cy="9388475"/>
  <p:embeddedFontLst>
    <p:embeddedFont>
      <p:font typeface="IBM Plex Mono" panose="020B0509050203000203" pitchFamily="49" charset="77"/>
      <p:regular r:id="rId32"/>
      <p:bold r:id="rId33"/>
      <p:italic r:id="rId34"/>
      <p:boldItalic r:id="rId35"/>
    </p:embeddedFont>
    <p:embeddedFont>
      <p:font typeface="Poppins" pitchFamily="2" charset="77"/>
      <p:regular r:id="rId36"/>
      <p:bold r:id="rId37"/>
      <p:italic r:id="rId38"/>
      <p:boldItalic r:id="rId39"/>
    </p:embeddedFont>
    <p:embeddedFont>
      <p:font typeface="Proxima Nova" panose="02000506030000020004" pitchFamily="2" charset="0"/>
      <p:regular r:id="rId40"/>
      <p:bold r:id="rId41"/>
      <p:italic r:id="rId42"/>
      <p:boldItalic r:id="rId43"/>
    </p:embeddedFont>
    <p:embeddedFont>
      <p:font typeface="Proxima Nova Rg" panose="02000506030000020004" pitchFamily="2" charset="0"/>
      <p:regular r:id="rId44"/>
      <p:bold r:id="rId45"/>
    </p:embeddedFont>
    <p:embeddedFont>
      <p:font typeface="Raleway" pitchFamily="2" charset="77"/>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Roboto Light" panose="020F0302020204030204" pitchFamily="34" charset="0"/>
      <p:regular r:id="rId54"/>
      <p: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gUnqFjix6FoB9WsgwW5ypy9Ryx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9537"/>
    <a:srgbClr val="6697C2"/>
    <a:srgbClr val="D0E0E3"/>
    <a:srgbClr val="FE7F65"/>
    <a:srgbClr val="FDB23C"/>
    <a:srgbClr val="33CCCC"/>
    <a:srgbClr val="EE6D5C"/>
    <a:srgbClr val="FF5050"/>
    <a:srgbClr val="FF33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61" autoAdjust="0"/>
    <p:restoredTop sz="86475" autoAdjust="0"/>
  </p:normalViewPr>
  <p:slideViewPr>
    <p:cSldViewPr snapToGrid="0">
      <p:cViewPr varScale="1">
        <p:scale>
          <a:sx n="103" d="100"/>
          <a:sy n="103" d="100"/>
        </p:scale>
        <p:origin x="528" y="184"/>
      </p:cViewPr>
      <p:guideLst>
        <p:guide orient="horz" pos="2160"/>
        <p:guide pos="3840"/>
      </p:guideLst>
    </p:cSldViewPr>
  </p:slideViewPr>
  <p:outlineViewPr>
    <p:cViewPr>
      <p:scale>
        <a:sx n="33" d="100"/>
        <a:sy n="33" d="100"/>
      </p:scale>
      <p:origin x="0" y="-2432"/>
    </p:cViewPr>
  </p:outlineViewPr>
  <p:notesTextViewPr>
    <p:cViewPr>
      <p:scale>
        <a:sx n="3" d="2"/>
        <a:sy n="3" d="2"/>
      </p:scale>
      <p:origin x="0" y="0"/>
    </p:cViewPr>
  </p:notesTextViewPr>
  <p:sorterViewPr>
    <p:cViewPr>
      <p:scale>
        <a:sx n="110" d="100"/>
        <a:sy n="110" d="100"/>
      </p:scale>
      <p:origin x="0" y="-1686"/>
    </p:cViewPr>
  </p:sorterViewPr>
  <p:notesViewPr>
    <p:cSldViewPr snapToGrid="0">
      <p:cViewPr varScale="1">
        <p:scale>
          <a:sx n="89" d="100"/>
          <a:sy n="89" d="100"/>
        </p:scale>
        <p:origin x="406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74"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font" Target="fonts/font21.fntdata"/><Relationship Id="rId73"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12.xml"/><Relationship Id="rId1"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A40BE0-EFEC-4BD6-9AEB-662BB8070A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FE0CDF3B-07F9-43B6-BC18-19448DB2EA7D}">
      <dgm:prSet phldrT="[Text]" custT="1"/>
      <dgm:spPr>
        <a:solidFill>
          <a:srgbClr val="6697C2"/>
        </a:solidFill>
      </dgm:spPr>
      <dgm:t>
        <a:bodyPr/>
        <a:lstStyle/>
        <a:p>
          <a:r>
            <a:rPr lang="en-US" sz="2000" dirty="0">
              <a:latin typeface="Poppins" panose="00000500000000000000" pitchFamily="2" charset="0"/>
              <a:cs typeface="Poppins" panose="00000500000000000000" pitchFamily="2" charset="0"/>
            </a:rPr>
            <a:t>Via Scientific – Background</a:t>
          </a:r>
        </a:p>
      </dgm:t>
    </dgm:pt>
    <dgm:pt modelId="{4F7A2EEF-5A7B-4F33-822B-6CD4C55AE105}" type="parTrans" cxnId="{F582FE3B-FBDB-43D5-9126-7F417EC89C79}">
      <dgm:prSet/>
      <dgm:spPr/>
      <dgm:t>
        <a:bodyPr/>
        <a:lstStyle/>
        <a:p>
          <a:endParaRPr lang="en-US"/>
        </a:p>
      </dgm:t>
    </dgm:pt>
    <dgm:pt modelId="{3322681F-516B-4519-9EEE-DF332812CD46}" type="sibTrans" cxnId="{F582FE3B-FBDB-43D5-9126-7F417EC89C79}">
      <dgm:prSet/>
      <dgm:spPr/>
      <dgm:t>
        <a:bodyPr/>
        <a:lstStyle/>
        <a:p>
          <a:endParaRPr lang="en-US"/>
        </a:p>
      </dgm:t>
    </dgm:pt>
    <dgm:pt modelId="{2C2AF47F-FC26-4C63-9374-48E61301B198}">
      <dgm:prSet phldrT="[Text]" custT="1"/>
      <dgm:spPr>
        <a:solidFill>
          <a:srgbClr val="6697C2"/>
        </a:solidFill>
      </dgm:spPr>
      <dgm:t>
        <a:bodyPr/>
        <a:lstStyle/>
        <a:p>
          <a:r>
            <a:rPr lang="en-US" sz="2000" dirty="0">
              <a:latin typeface="Poppins" panose="00000500000000000000" pitchFamily="2" charset="0"/>
              <a:cs typeface="Poppins" panose="00000500000000000000" pitchFamily="2" charset="0"/>
            </a:rPr>
            <a:t>Challenges</a:t>
          </a:r>
        </a:p>
      </dgm:t>
    </dgm:pt>
    <dgm:pt modelId="{DEC78F04-7198-4AB6-87BC-69EACE098A8A}" type="parTrans" cxnId="{5A21E77D-5369-4F2C-8DE8-56B2FB31774D}">
      <dgm:prSet/>
      <dgm:spPr/>
      <dgm:t>
        <a:bodyPr/>
        <a:lstStyle/>
        <a:p>
          <a:endParaRPr lang="en-US"/>
        </a:p>
      </dgm:t>
    </dgm:pt>
    <dgm:pt modelId="{EAD5B820-B348-4B16-A19F-80852856A1EB}" type="sibTrans" cxnId="{5A21E77D-5369-4F2C-8DE8-56B2FB31774D}">
      <dgm:prSet/>
      <dgm:spPr/>
      <dgm:t>
        <a:bodyPr/>
        <a:lstStyle/>
        <a:p>
          <a:endParaRPr lang="en-US"/>
        </a:p>
      </dgm:t>
    </dgm:pt>
    <dgm:pt modelId="{507166B1-E1CF-43B8-9504-E082DDFB1731}">
      <dgm:prSet phldrT="[Text]" custT="1"/>
      <dgm:spPr>
        <a:solidFill>
          <a:srgbClr val="6697C2"/>
        </a:solidFill>
      </dgm:spPr>
      <dgm:t>
        <a:bodyPr/>
        <a:lstStyle/>
        <a:p>
          <a:r>
            <a:rPr lang="en-US" sz="2000" dirty="0">
              <a:latin typeface="Poppins" panose="00000500000000000000" pitchFamily="2" charset="0"/>
              <a:cs typeface="Poppins" panose="00000500000000000000" pitchFamily="2" charset="0"/>
            </a:rPr>
            <a:t>Via Foundry Overview</a:t>
          </a:r>
        </a:p>
      </dgm:t>
    </dgm:pt>
    <dgm:pt modelId="{D5EB5665-A720-4940-BB85-206A65DFBA52}" type="parTrans" cxnId="{B354EE9B-96B2-438B-A0D2-A70317A7254E}">
      <dgm:prSet/>
      <dgm:spPr/>
      <dgm:t>
        <a:bodyPr/>
        <a:lstStyle/>
        <a:p>
          <a:endParaRPr lang="en-US"/>
        </a:p>
      </dgm:t>
    </dgm:pt>
    <dgm:pt modelId="{3BF14F11-0234-44FC-A774-0E56D5FB5223}" type="sibTrans" cxnId="{B354EE9B-96B2-438B-A0D2-A70317A7254E}">
      <dgm:prSet/>
      <dgm:spPr/>
      <dgm:t>
        <a:bodyPr/>
        <a:lstStyle/>
        <a:p>
          <a:endParaRPr lang="en-US"/>
        </a:p>
      </dgm:t>
    </dgm:pt>
    <dgm:pt modelId="{A93E9A65-78FD-4477-A3CA-B56503A86B3C}">
      <dgm:prSet phldrT="[Text]" custT="1"/>
      <dgm:spPr>
        <a:solidFill>
          <a:srgbClr val="6697C2"/>
        </a:solidFill>
      </dgm:spPr>
      <dgm:t>
        <a:bodyPr/>
        <a:lstStyle/>
        <a:p>
          <a:r>
            <a:rPr lang="en-US" sz="2000" dirty="0">
              <a:latin typeface="Poppins" panose="00000500000000000000" pitchFamily="2" charset="0"/>
              <a:cs typeface="Poppins" panose="00000500000000000000" pitchFamily="2" charset="0"/>
            </a:rPr>
            <a:t>Key Values</a:t>
          </a:r>
        </a:p>
      </dgm:t>
    </dgm:pt>
    <dgm:pt modelId="{FB29B113-79A5-456B-A128-7D28EF976415}" type="sibTrans" cxnId="{3FC983D6-7CD3-4B43-85F1-5E99C36A3902}">
      <dgm:prSet/>
      <dgm:spPr/>
      <dgm:t>
        <a:bodyPr/>
        <a:lstStyle/>
        <a:p>
          <a:endParaRPr lang="en-US"/>
        </a:p>
      </dgm:t>
    </dgm:pt>
    <dgm:pt modelId="{DCC69FCB-2DF7-44EE-B3C6-C7AC80070E76}" type="parTrans" cxnId="{3FC983D6-7CD3-4B43-85F1-5E99C36A3902}">
      <dgm:prSet/>
      <dgm:spPr/>
      <dgm:t>
        <a:bodyPr/>
        <a:lstStyle/>
        <a:p>
          <a:endParaRPr lang="en-US"/>
        </a:p>
      </dgm:t>
    </dgm:pt>
    <dgm:pt modelId="{464C8EAD-22CF-4EE7-AAFC-CEE280A6938D}">
      <dgm:prSet custT="1"/>
      <dgm:spPr>
        <a:solidFill>
          <a:srgbClr val="6697C2"/>
        </a:solidFill>
      </dgm:spPr>
      <dgm:t>
        <a:bodyPr/>
        <a:lstStyle/>
        <a:p>
          <a:r>
            <a:rPr lang="en-US" sz="2000" dirty="0">
              <a:latin typeface="Poppins" panose="00000500000000000000" pitchFamily="2" charset="0"/>
              <a:cs typeface="Poppins" panose="00000500000000000000" pitchFamily="2" charset="0"/>
            </a:rPr>
            <a:t>Linux tutorial</a:t>
          </a:r>
        </a:p>
      </dgm:t>
    </dgm:pt>
    <dgm:pt modelId="{6B3CA6BD-E914-4C90-84EF-14257A6C34F8}" type="parTrans" cxnId="{F29E3050-88EF-41EC-B2E7-137B6B7EF60C}">
      <dgm:prSet/>
      <dgm:spPr/>
      <dgm:t>
        <a:bodyPr/>
        <a:lstStyle/>
        <a:p>
          <a:endParaRPr lang="en-US"/>
        </a:p>
      </dgm:t>
    </dgm:pt>
    <dgm:pt modelId="{4F33D924-381C-474E-9E28-882AD9B25C90}" type="sibTrans" cxnId="{F29E3050-88EF-41EC-B2E7-137B6B7EF60C}">
      <dgm:prSet/>
      <dgm:spPr/>
      <dgm:t>
        <a:bodyPr/>
        <a:lstStyle/>
        <a:p>
          <a:endParaRPr lang="en-US"/>
        </a:p>
      </dgm:t>
    </dgm:pt>
    <dgm:pt modelId="{EA692E82-9D65-4719-A66C-36D1C3CE4171}">
      <dgm:prSet phldrT="[Text]" custT="1"/>
      <dgm:spPr>
        <a:solidFill>
          <a:srgbClr val="6697C2"/>
        </a:solidFill>
      </dgm:spPr>
      <dgm:t>
        <a:bodyPr/>
        <a:lstStyle/>
        <a:p>
          <a:r>
            <a:rPr lang="en-US" sz="2000" dirty="0">
              <a:latin typeface="Poppins" panose="00000500000000000000" pitchFamily="2" charset="0"/>
              <a:cs typeface="Poppins" panose="00000500000000000000" pitchFamily="2" charset="0"/>
            </a:rPr>
            <a:t>Summary / Forward Thinking</a:t>
          </a:r>
        </a:p>
      </dgm:t>
    </dgm:pt>
    <dgm:pt modelId="{56FA898C-2BE5-4411-AA6C-1E954484D11E}" type="parTrans" cxnId="{636470FF-866B-4CD5-B579-20CB87959D45}">
      <dgm:prSet/>
      <dgm:spPr/>
      <dgm:t>
        <a:bodyPr/>
        <a:lstStyle/>
        <a:p>
          <a:endParaRPr lang="en-US"/>
        </a:p>
      </dgm:t>
    </dgm:pt>
    <dgm:pt modelId="{1294F054-E5B1-401E-909C-B196C5D16345}" type="sibTrans" cxnId="{636470FF-866B-4CD5-B579-20CB87959D45}">
      <dgm:prSet/>
      <dgm:spPr/>
      <dgm:t>
        <a:bodyPr/>
        <a:lstStyle/>
        <a:p>
          <a:endParaRPr lang="en-US"/>
        </a:p>
      </dgm:t>
    </dgm:pt>
    <dgm:pt modelId="{9B3935E3-6390-4395-99A1-765C0803299D}" type="pres">
      <dgm:prSet presAssocID="{A1A40BE0-EFEC-4BD6-9AEB-662BB8070A1F}" presName="Name0" presStyleCnt="0">
        <dgm:presLayoutVars>
          <dgm:chMax val="7"/>
          <dgm:chPref val="7"/>
          <dgm:dir/>
        </dgm:presLayoutVars>
      </dgm:prSet>
      <dgm:spPr/>
    </dgm:pt>
    <dgm:pt modelId="{37778365-5827-4BC2-88F8-3DF8FE546463}" type="pres">
      <dgm:prSet presAssocID="{A1A40BE0-EFEC-4BD6-9AEB-662BB8070A1F}" presName="Name1" presStyleCnt="0"/>
      <dgm:spPr/>
    </dgm:pt>
    <dgm:pt modelId="{B59BF531-C9B1-4AFE-BCDC-F049E7088C6A}" type="pres">
      <dgm:prSet presAssocID="{A1A40BE0-EFEC-4BD6-9AEB-662BB8070A1F}" presName="cycle" presStyleCnt="0"/>
      <dgm:spPr/>
    </dgm:pt>
    <dgm:pt modelId="{B15680E5-5F81-406B-9C9A-F16B3CD65B55}" type="pres">
      <dgm:prSet presAssocID="{A1A40BE0-EFEC-4BD6-9AEB-662BB8070A1F}" presName="srcNode" presStyleLbl="node1" presStyleIdx="0" presStyleCnt="6"/>
      <dgm:spPr/>
    </dgm:pt>
    <dgm:pt modelId="{F5D16B61-E77F-4247-BDCD-6CD26D27D671}" type="pres">
      <dgm:prSet presAssocID="{A1A40BE0-EFEC-4BD6-9AEB-662BB8070A1F}" presName="conn" presStyleLbl="parChTrans1D2" presStyleIdx="0" presStyleCnt="1"/>
      <dgm:spPr/>
    </dgm:pt>
    <dgm:pt modelId="{EA0AE724-C191-4216-9832-2235C3FFDEDE}" type="pres">
      <dgm:prSet presAssocID="{A1A40BE0-EFEC-4BD6-9AEB-662BB8070A1F}" presName="extraNode" presStyleLbl="node1" presStyleIdx="0" presStyleCnt="6"/>
      <dgm:spPr/>
    </dgm:pt>
    <dgm:pt modelId="{998E9DCC-6F61-4DCD-9F24-7AD0C39AA095}" type="pres">
      <dgm:prSet presAssocID="{A1A40BE0-EFEC-4BD6-9AEB-662BB8070A1F}" presName="dstNode" presStyleLbl="node1" presStyleIdx="0" presStyleCnt="6"/>
      <dgm:spPr/>
    </dgm:pt>
    <dgm:pt modelId="{6BA0D59B-E611-4A24-A49F-0B5475E3E166}" type="pres">
      <dgm:prSet presAssocID="{FE0CDF3B-07F9-43B6-BC18-19448DB2EA7D}" presName="text_1" presStyleLbl="node1" presStyleIdx="0" presStyleCnt="6">
        <dgm:presLayoutVars>
          <dgm:bulletEnabled val="1"/>
        </dgm:presLayoutVars>
      </dgm:prSet>
      <dgm:spPr/>
    </dgm:pt>
    <dgm:pt modelId="{9A3D47E5-A921-4BFE-8A6B-2996BDC7968E}" type="pres">
      <dgm:prSet presAssocID="{FE0CDF3B-07F9-43B6-BC18-19448DB2EA7D}" presName="accent_1" presStyleCnt="0"/>
      <dgm:spPr/>
    </dgm:pt>
    <dgm:pt modelId="{8087C531-0BCC-4D2C-BCCE-6D9D68F026CD}" type="pres">
      <dgm:prSet presAssocID="{FE0CDF3B-07F9-43B6-BC18-19448DB2EA7D}" presName="accentRepeatNode" presStyleLbl="solidFgAcc1" presStyleIdx="0" presStyleCnt="6" custLinFactNeighborX="0"/>
      <dgm:spPr/>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8DCE717-BE48-476B-BEB1-058852EB16F9}" type="pres">
      <dgm:prSet presAssocID="{2C2AF47F-FC26-4C63-9374-48E61301B198}" presName="text_2" presStyleLbl="node1" presStyleIdx="1" presStyleCnt="6" custLinFactNeighborX="-409" custLinFactNeighborY="-666">
        <dgm:presLayoutVars>
          <dgm:bulletEnabled val="1"/>
        </dgm:presLayoutVars>
      </dgm:prSet>
      <dgm:spPr/>
    </dgm:pt>
    <dgm:pt modelId="{5C60C8E7-AE28-4E65-9959-0C42ABD13208}" type="pres">
      <dgm:prSet presAssocID="{2C2AF47F-FC26-4C63-9374-48E61301B198}" presName="accent_2" presStyleCnt="0"/>
      <dgm:spPr/>
    </dgm:pt>
    <dgm:pt modelId="{1C10E357-9578-4BAA-A113-997B0576B89C}" type="pres">
      <dgm:prSet presAssocID="{2C2AF47F-FC26-4C63-9374-48E61301B198}" presName="accentRepeatNode" presStyleLbl="solidFgAcc1" presStyleIdx="1" presStyleCnt="6"/>
      <dgm:spPr/>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A0638172-0171-4782-91F9-EF9ED2E1FCB6}" type="pres">
      <dgm:prSet presAssocID="{507166B1-E1CF-43B8-9504-E082DDFB1731}" presName="text_3" presStyleLbl="node1" presStyleIdx="2" presStyleCnt="6">
        <dgm:presLayoutVars>
          <dgm:bulletEnabled val="1"/>
        </dgm:presLayoutVars>
      </dgm:prSet>
      <dgm:spPr/>
    </dgm:pt>
    <dgm:pt modelId="{6ED3631C-A0D2-4A07-A2FD-9135F7EA8ACF}" type="pres">
      <dgm:prSet presAssocID="{507166B1-E1CF-43B8-9504-E082DDFB1731}" presName="accent_3" presStyleCnt="0"/>
      <dgm:spPr/>
    </dgm:pt>
    <dgm:pt modelId="{B38B3CEB-2DFC-4FE2-AC6C-67D81E21CAD6}" type="pres">
      <dgm:prSet presAssocID="{507166B1-E1CF-43B8-9504-E082DDFB1731}" presName="accentRepeatNode" presStyleLbl="solidFgAcc1" presStyleIdx="2" presStyleCnt="6"/>
      <dgm:spPr/>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7B2ED35F-6792-4B6C-85F8-A4312E3ED29D}" type="pres">
      <dgm:prSet presAssocID="{A93E9A65-78FD-4477-A3CA-B56503A86B3C}" presName="text_4" presStyleLbl="node1" presStyleIdx="3" presStyleCnt="6">
        <dgm:presLayoutVars>
          <dgm:bulletEnabled val="1"/>
        </dgm:presLayoutVars>
      </dgm:prSet>
      <dgm:spPr/>
    </dgm:pt>
    <dgm:pt modelId="{4821EB45-AAF3-4F4D-BE04-09DCF05A9F8F}" type="pres">
      <dgm:prSet presAssocID="{A93E9A65-78FD-4477-A3CA-B56503A86B3C}" presName="accent_4" presStyleCnt="0"/>
      <dgm:spPr/>
    </dgm:pt>
    <dgm:pt modelId="{6D73D4A7-A441-4BE4-92DD-41D3A0CA8F53}" type="pres">
      <dgm:prSet presAssocID="{A93E9A65-78FD-4477-A3CA-B56503A86B3C}" presName="accentRepeatNode" presStyleLbl="solidFgAcc1" presStyleIdx="3" presStyleCnt="6"/>
      <dgm:spPr/>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1D26B3DC-54CD-4F0C-A0E0-DA706032FD66}" type="pres">
      <dgm:prSet presAssocID="{EA692E82-9D65-4719-A66C-36D1C3CE4171}" presName="text_5" presStyleLbl="node1" presStyleIdx="4" presStyleCnt="6">
        <dgm:presLayoutVars>
          <dgm:bulletEnabled val="1"/>
        </dgm:presLayoutVars>
      </dgm:prSet>
      <dgm:spPr/>
    </dgm:pt>
    <dgm:pt modelId="{73C0465F-1C39-4D62-A1D6-6B844F448D87}" type="pres">
      <dgm:prSet presAssocID="{EA692E82-9D65-4719-A66C-36D1C3CE4171}" presName="accent_5" presStyleCnt="0"/>
      <dgm:spPr/>
    </dgm:pt>
    <dgm:pt modelId="{EDA01B03-8C24-44CF-BBE8-BDA6821270DE}" type="pres">
      <dgm:prSet presAssocID="{EA692E82-9D65-4719-A66C-36D1C3CE4171}" presName="accentRepeatNode" presStyleLbl="solidFgAcc1" presStyleIdx="4" presStyleCnt="6"/>
      <dgm:spPr/>
    </dgm:pt>
    <dgm:pt modelId="{F46573A3-7B62-4201-85FD-6FC1F5E35B3F}" type="pres">
      <dgm:prSet presAssocID="{464C8EAD-22CF-4EE7-AAFC-CEE280A6938D}" presName="text_6" presStyleLbl="node1" presStyleIdx="5" presStyleCnt="6">
        <dgm:presLayoutVars>
          <dgm:bulletEnabled val="1"/>
        </dgm:presLayoutVars>
      </dgm:prSet>
      <dgm:spPr/>
    </dgm:pt>
    <dgm:pt modelId="{886BDA25-C155-47C3-8A8E-F7EEE1EA1A50}" type="pres">
      <dgm:prSet presAssocID="{464C8EAD-22CF-4EE7-AAFC-CEE280A6938D}" presName="accent_6" presStyleCnt="0"/>
      <dgm:spPr/>
    </dgm:pt>
    <dgm:pt modelId="{9E7B0BEC-E6C6-4748-A16E-DFCE6B840DE5}" type="pres">
      <dgm:prSet presAssocID="{464C8EAD-22CF-4EE7-AAFC-CEE280A6938D}" presName="accentRepeatNode" presStyleLbl="solidFgAcc1" presStyleIdx="5" presStyleCnt="6"/>
      <dgm:spPr/>
    </dgm:pt>
  </dgm:ptLst>
  <dgm:cxnLst>
    <dgm:cxn modelId="{D16E8301-BD1E-4395-A30D-DD473FDB3386}" type="presOf" srcId="{464C8EAD-22CF-4EE7-AAFC-CEE280A6938D}" destId="{F46573A3-7B62-4201-85FD-6FC1F5E35B3F}" srcOrd="0" destOrd="0" presId="urn:microsoft.com/office/officeart/2008/layout/VerticalCurvedList"/>
    <dgm:cxn modelId="{4FCC4003-7BE0-4CE5-8A2D-299215BD0CFB}" type="presOf" srcId="{EA692E82-9D65-4719-A66C-36D1C3CE4171}" destId="{1D26B3DC-54CD-4F0C-A0E0-DA706032FD66}" srcOrd="0" destOrd="0" presId="urn:microsoft.com/office/officeart/2008/layout/VerticalCurvedList"/>
    <dgm:cxn modelId="{ADD0780F-E489-475F-82CD-42786D81B9D2}" type="presOf" srcId="{507166B1-E1CF-43B8-9504-E082DDFB1731}" destId="{A0638172-0171-4782-91F9-EF9ED2E1FCB6}" srcOrd="0" destOrd="0" presId="urn:microsoft.com/office/officeart/2008/layout/VerticalCurvedList"/>
    <dgm:cxn modelId="{C3C7CC1B-0325-47B7-BD51-DA12F84C7A1D}" type="presOf" srcId="{FE0CDF3B-07F9-43B6-BC18-19448DB2EA7D}" destId="{6BA0D59B-E611-4A24-A49F-0B5475E3E166}" srcOrd="0" destOrd="0" presId="urn:microsoft.com/office/officeart/2008/layout/VerticalCurvedList"/>
    <dgm:cxn modelId="{F582FE3B-FBDB-43D5-9126-7F417EC89C79}" srcId="{A1A40BE0-EFEC-4BD6-9AEB-662BB8070A1F}" destId="{FE0CDF3B-07F9-43B6-BC18-19448DB2EA7D}" srcOrd="0" destOrd="0" parTransId="{4F7A2EEF-5A7B-4F33-822B-6CD4C55AE105}" sibTransId="{3322681F-516B-4519-9EEE-DF332812CD46}"/>
    <dgm:cxn modelId="{D8A8CE4A-7905-4F00-959F-94ADE79B3D0B}" type="presOf" srcId="{2C2AF47F-FC26-4C63-9374-48E61301B198}" destId="{38DCE717-BE48-476B-BEB1-058852EB16F9}" srcOrd="0" destOrd="0" presId="urn:microsoft.com/office/officeart/2008/layout/VerticalCurvedList"/>
    <dgm:cxn modelId="{F29E3050-88EF-41EC-B2E7-137B6B7EF60C}" srcId="{A1A40BE0-EFEC-4BD6-9AEB-662BB8070A1F}" destId="{464C8EAD-22CF-4EE7-AAFC-CEE280A6938D}" srcOrd="5" destOrd="0" parTransId="{6B3CA6BD-E914-4C90-84EF-14257A6C34F8}" sibTransId="{4F33D924-381C-474E-9E28-882AD9B25C90}"/>
    <dgm:cxn modelId="{277A0663-A17F-4BBA-A5B3-3A66BD34B324}" type="presOf" srcId="{3322681F-516B-4519-9EEE-DF332812CD46}" destId="{F5D16B61-E77F-4247-BDCD-6CD26D27D671}" srcOrd="0" destOrd="0" presId="urn:microsoft.com/office/officeart/2008/layout/VerticalCurvedList"/>
    <dgm:cxn modelId="{5A21E77D-5369-4F2C-8DE8-56B2FB31774D}" srcId="{A1A40BE0-EFEC-4BD6-9AEB-662BB8070A1F}" destId="{2C2AF47F-FC26-4C63-9374-48E61301B198}" srcOrd="1" destOrd="0" parTransId="{DEC78F04-7198-4AB6-87BC-69EACE098A8A}" sibTransId="{EAD5B820-B348-4B16-A19F-80852856A1EB}"/>
    <dgm:cxn modelId="{B354EE9B-96B2-438B-A0D2-A70317A7254E}" srcId="{A1A40BE0-EFEC-4BD6-9AEB-662BB8070A1F}" destId="{507166B1-E1CF-43B8-9504-E082DDFB1731}" srcOrd="2" destOrd="0" parTransId="{D5EB5665-A720-4940-BB85-206A65DFBA52}" sibTransId="{3BF14F11-0234-44FC-A774-0E56D5FB5223}"/>
    <dgm:cxn modelId="{22ABE9A0-944A-44BC-B250-68296C706227}" type="presOf" srcId="{A93E9A65-78FD-4477-A3CA-B56503A86B3C}" destId="{7B2ED35F-6792-4B6C-85F8-A4312E3ED29D}" srcOrd="0" destOrd="0" presId="urn:microsoft.com/office/officeart/2008/layout/VerticalCurvedList"/>
    <dgm:cxn modelId="{7ECA98CD-A678-407C-BCB8-18823185CFB6}" type="presOf" srcId="{A1A40BE0-EFEC-4BD6-9AEB-662BB8070A1F}" destId="{9B3935E3-6390-4395-99A1-765C0803299D}" srcOrd="0" destOrd="0" presId="urn:microsoft.com/office/officeart/2008/layout/VerticalCurvedList"/>
    <dgm:cxn modelId="{3FC983D6-7CD3-4B43-85F1-5E99C36A3902}" srcId="{A1A40BE0-EFEC-4BD6-9AEB-662BB8070A1F}" destId="{A93E9A65-78FD-4477-A3CA-B56503A86B3C}" srcOrd="3" destOrd="0" parTransId="{DCC69FCB-2DF7-44EE-B3C6-C7AC80070E76}" sibTransId="{FB29B113-79A5-456B-A128-7D28EF976415}"/>
    <dgm:cxn modelId="{636470FF-866B-4CD5-B579-20CB87959D45}" srcId="{A1A40BE0-EFEC-4BD6-9AEB-662BB8070A1F}" destId="{EA692E82-9D65-4719-A66C-36D1C3CE4171}" srcOrd="4" destOrd="0" parTransId="{56FA898C-2BE5-4411-AA6C-1E954484D11E}" sibTransId="{1294F054-E5B1-401E-909C-B196C5D16345}"/>
    <dgm:cxn modelId="{9EE326D4-3B4E-43DA-8B06-D9CD8F48A4B5}" type="presParOf" srcId="{9B3935E3-6390-4395-99A1-765C0803299D}" destId="{37778365-5827-4BC2-88F8-3DF8FE546463}" srcOrd="0" destOrd="0" presId="urn:microsoft.com/office/officeart/2008/layout/VerticalCurvedList"/>
    <dgm:cxn modelId="{429969C8-1856-4F8A-9CBE-C7415F442823}" type="presParOf" srcId="{37778365-5827-4BC2-88F8-3DF8FE546463}" destId="{B59BF531-C9B1-4AFE-BCDC-F049E7088C6A}" srcOrd="0" destOrd="0" presId="urn:microsoft.com/office/officeart/2008/layout/VerticalCurvedList"/>
    <dgm:cxn modelId="{B643471F-C9C1-4788-A92D-FB73D2A29503}" type="presParOf" srcId="{B59BF531-C9B1-4AFE-BCDC-F049E7088C6A}" destId="{B15680E5-5F81-406B-9C9A-F16B3CD65B55}" srcOrd="0" destOrd="0" presId="urn:microsoft.com/office/officeart/2008/layout/VerticalCurvedList"/>
    <dgm:cxn modelId="{9916F732-4CE7-4449-8BC4-9DA37B06BC1E}" type="presParOf" srcId="{B59BF531-C9B1-4AFE-BCDC-F049E7088C6A}" destId="{F5D16B61-E77F-4247-BDCD-6CD26D27D671}" srcOrd="1" destOrd="0" presId="urn:microsoft.com/office/officeart/2008/layout/VerticalCurvedList"/>
    <dgm:cxn modelId="{001BF27B-21BA-40E8-9814-A10A7DC56D72}" type="presParOf" srcId="{B59BF531-C9B1-4AFE-BCDC-F049E7088C6A}" destId="{EA0AE724-C191-4216-9832-2235C3FFDEDE}" srcOrd="2" destOrd="0" presId="urn:microsoft.com/office/officeart/2008/layout/VerticalCurvedList"/>
    <dgm:cxn modelId="{C50F0E40-C560-49C6-A336-2C85CF9C9204}" type="presParOf" srcId="{B59BF531-C9B1-4AFE-BCDC-F049E7088C6A}" destId="{998E9DCC-6F61-4DCD-9F24-7AD0C39AA095}" srcOrd="3" destOrd="0" presId="urn:microsoft.com/office/officeart/2008/layout/VerticalCurvedList"/>
    <dgm:cxn modelId="{27B2DB17-5DA8-4EE7-BF8D-40D0B6E150A6}" type="presParOf" srcId="{37778365-5827-4BC2-88F8-3DF8FE546463}" destId="{6BA0D59B-E611-4A24-A49F-0B5475E3E166}" srcOrd="1" destOrd="0" presId="urn:microsoft.com/office/officeart/2008/layout/VerticalCurvedList"/>
    <dgm:cxn modelId="{2EEF5AEE-6D0A-45FD-9571-7D87533DE80D}" type="presParOf" srcId="{37778365-5827-4BC2-88F8-3DF8FE546463}" destId="{9A3D47E5-A921-4BFE-8A6B-2996BDC7968E}" srcOrd="2" destOrd="0" presId="urn:microsoft.com/office/officeart/2008/layout/VerticalCurvedList"/>
    <dgm:cxn modelId="{F409BA9C-1B65-4245-AA0D-34F4D9DCC699}" type="presParOf" srcId="{9A3D47E5-A921-4BFE-8A6B-2996BDC7968E}" destId="{8087C531-0BCC-4D2C-BCCE-6D9D68F026CD}" srcOrd="0" destOrd="0" presId="urn:microsoft.com/office/officeart/2008/layout/VerticalCurvedList"/>
    <dgm:cxn modelId="{4D25837D-23B0-455C-A434-3D4676F1645F}" type="presParOf" srcId="{37778365-5827-4BC2-88F8-3DF8FE546463}" destId="{38DCE717-BE48-476B-BEB1-058852EB16F9}" srcOrd="3" destOrd="0" presId="urn:microsoft.com/office/officeart/2008/layout/VerticalCurvedList"/>
    <dgm:cxn modelId="{DFEB9AA8-D4C7-44BA-87C5-639D4D8A26EB}" type="presParOf" srcId="{37778365-5827-4BC2-88F8-3DF8FE546463}" destId="{5C60C8E7-AE28-4E65-9959-0C42ABD13208}" srcOrd="4" destOrd="0" presId="urn:microsoft.com/office/officeart/2008/layout/VerticalCurvedList"/>
    <dgm:cxn modelId="{2B456375-125B-456D-A2A5-F4055044B85E}" type="presParOf" srcId="{5C60C8E7-AE28-4E65-9959-0C42ABD13208}" destId="{1C10E357-9578-4BAA-A113-997B0576B89C}" srcOrd="0" destOrd="0" presId="urn:microsoft.com/office/officeart/2008/layout/VerticalCurvedList"/>
    <dgm:cxn modelId="{0DDBD4A1-8DCA-4001-9D64-5E6C62364248}" type="presParOf" srcId="{37778365-5827-4BC2-88F8-3DF8FE546463}" destId="{A0638172-0171-4782-91F9-EF9ED2E1FCB6}" srcOrd="5" destOrd="0" presId="urn:microsoft.com/office/officeart/2008/layout/VerticalCurvedList"/>
    <dgm:cxn modelId="{06186088-1CC5-4CA8-A7AB-5FCA00B0C09E}" type="presParOf" srcId="{37778365-5827-4BC2-88F8-3DF8FE546463}" destId="{6ED3631C-A0D2-4A07-A2FD-9135F7EA8ACF}" srcOrd="6" destOrd="0" presId="urn:microsoft.com/office/officeart/2008/layout/VerticalCurvedList"/>
    <dgm:cxn modelId="{78002AE2-BAA8-4289-AFA7-B8AA6410CC26}" type="presParOf" srcId="{6ED3631C-A0D2-4A07-A2FD-9135F7EA8ACF}" destId="{B38B3CEB-2DFC-4FE2-AC6C-67D81E21CAD6}" srcOrd="0" destOrd="0" presId="urn:microsoft.com/office/officeart/2008/layout/VerticalCurvedList"/>
    <dgm:cxn modelId="{A57E591B-1C40-4E1C-B677-B5DDFC1749C1}" type="presParOf" srcId="{37778365-5827-4BC2-88F8-3DF8FE546463}" destId="{7B2ED35F-6792-4B6C-85F8-A4312E3ED29D}" srcOrd="7" destOrd="0" presId="urn:microsoft.com/office/officeart/2008/layout/VerticalCurvedList"/>
    <dgm:cxn modelId="{E6CB0566-6E24-469A-82DB-EDA77C26A6D1}" type="presParOf" srcId="{37778365-5827-4BC2-88F8-3DF8FE546463}" destId="{4821EB45-AAF3-4F4D-BE04-09DCF05A9F8F}" srcOrd="8" destOrd="0" presId="urn:microsoft.com/office/officeart/2008/layout/VerticalCurvedList"/>
    <dgm:cxn modelId="{31B28AA1-2DD7-4B16-968D-07FE9BDE8933}" type="presParOf" srcId="{4821EB45-AAF3-4F4D-BE04-09DCF05A9F8F}" destId="{6D73D4A7-A441-4BE4-92DD-41D3A0CA8F53}" srcOrd="0" destOrd="0" presId="urn:microsoft.com/office/officeart/2008/layout/VerticalCurvedList"/>
    <dgm:cxn modelId="{0C100C23-A286-4C9D-A581-A1BF42D8890D}" type="presParOf" srcId="{37778365-5827-4BC2-88F8-3DF8FE546463}" destId="{1D26B3DC-54CD-4F0C-A0E0-DA706032FD66}" srcOrd="9" destOrd="0" presId="urn:microsoft.com/office/officeart/2008/layout/VerticalCurvedList"/>
    <dgm:cxn modelId="{01A0D225-4A9D-42DF-8298-88C96AB0E727}" type="presParOf" srcId="{37778365-5827-4BC2-88F8-3DF8FE546463}" destId="{73C0465F-1C39-4D62-A1D6-6B844F448D87}" srcOrd="10" destOrd="0" presId="urn:microsoft.com/office/officeart/2008/layout/VerticalCurvedList"/>
    <dgm:cxn modelId="{5F0C234F-9175-4431-A04A-56E3C17744C2}" type="presParOf" srcId="{73C0465F-1C39-4D62-A1D6-6B844F448D87}" destId="{EDA01B03-8C24-44CF-BBE8-BDA6821270DE}" srcOrd="0" destOrd="0" presId="urn:microsoft.com/office/officeart/2008/layout/VerticalCurvedList"/>
    <dgm:cxn modelId="{7700EDC7-0E96-409D-8C9F-380149BEB573}" type="presParOf" srcId="{37778365-5827-4BC2-88F8-3DF8FE546463}" destId="{F46573A3-7B62-4201-85FD-6FC1F5E35B3F}" srcOrd="11" destOrd="0" presId="urn:microsoft.com/office/officeart/2008/layout/VerticalCurvedList"/>
    <dgm:cxn modelId="{84AB6F27-8F77-41F6-A4B9-E16FC76BC715}" type="presParOf" srcId="{37778365-5827-4BC2-88F8-3DF8FE546463}" destId="{886BDA25-C155-47C3-8A8E-F7EEE1EA1A50}" srcOrd="12" destOrd="0" presId="urn:microsoft.com/office/officeart/2008/layout/VerticalCurvedList"/>
    <dgm:cxn modelId="{2A2AA311-56F4-4299-A393-91D0F4DF3199}" type="presParOf" srcId="{886BDA25-C155-47C3-8A8E-F7EEE1EA1A50}" destId="{9E7B0BEC-E6C6-4748-A16E-DFCE6B840DE5}" srcOrd="0" destOrd="0" presId="urn:microsoft.com/office/officeart/2008/layout/VerticalCurve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16B61-E77F-4247-BDCD-6CD26D27D671}">
      <dsp:nvSpPr>
        <dsp:cNvPr id="0" name=""/>
        <dsp:cNvSpPr/>
      </dsp:nvSpPr>
      <dsp:spPr>
        <a:xfrm>
          <a:off x="-5249524" y="-804014"/>
          <a:ext cx="6251133" cy="6251133"/>
        </a:xfrm>
        <a:prstGeom prst="blockArc">
          <a:avLst>
            <a:gd name="adj1" fmla="val 18900000"/>
            <a:gd name="adj2" fmla="val 2700000"/>
            <a:gd name="adj3" fmla="val 34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A0D59B-E611-4A24-A49F-0B5475E3E166}">
      <dsp:nvSpPr>
        <dsp:cNvPr id="0" name=""/>
        <dsp:cNvSpPr/>
      </dsp:nvSpPr>
      <dsp:spPr>
        <a:xfrm>
          <a:off x="373511" y="244505"/>
          <a:ext cx="7742069" cy="488826"/>
        </a:xfrm>
        <a:prstGeom prst="rect">
          <a:avLst/>
        </a:prstGeom>
        <a:solidFill>
          <a:srgbClr val="669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00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Poppins" panose="00000500000000000000" pitchFamily="2" charset="0"/>
              <a:cs typeface="Poppins" panose="00000500000000000000" pitchFamily="2" charset="0"/>
            </a:rPr>
            <a:t>Via Scientific – Background</a:t>
          </a:r>
        </a:p>
      </dsp:txBody>
      <dsp:txXfrm>
        <a:off x="373511" y="244505"/>
        <a:ext cx="7742069" cy="488826"/>
      </dsp:txXfrm>
    </dsp:sp>
    <dsp:sp modelId="{8087C531-0BCC-4D2C-BCCE-6D9D68F026CD}">
      <dsp:nvSpPr>
        <dsp:cNvPr id="0" name=""/>
        <dsp:cNvSpPr/>
      </dsp:nvSpPr>
      <dsp:spPr>
        <a:xfrm>
          <a:off x="67995" y="183402"/>
          <a:ext cx="611032" cy="61103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DCE717-BE48-476B-BEB1-058852EB16F9}">
      <dsp:nvSpPr>
        <dsp:cNvPr id="0" name=""/>
        <dsp:cNvSpPr/>
      </dsp:nvSpPr>
      <dsp:spPr>
        <a:xfrm>
          <a:off x="745584" y="974396"/>
          <a:ext cx="7339976" cy="488826"/>
        </a:xfrm>
        <a:prstGeom prst="rect">
          <a:avLst/>
        </a:prstGeom>
        <a:solidFill>
          <a:srgbClr val="669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00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Poppins" panose="00000500000000000000" pitchFamily="2" charset="0"/>
              <a:cs typeface="Poppins" panose="00000500000000000000" pitchFamily="2" charset="0"/>
            </a:rPr>
            <a:t>Challenges</a:t>
          </a:r>
        </a:p>
      </dsp:txBody>
      <dsp:txXfrm>
        <a:off x="745584" y="974396"/>
        <a:ext cx="7339976" cy="488826"/>
      </dsp:txXfrm>
    </dsp:sp>
    <dsp:sp modelId="{1C10E357-9578-4BAA-A113-997B0576B89C}">
      <dsp:nvSpPr>
        <dsp:cNvPr id="0" name=""/>
        <dsp:cNvSpPr/>
      </dsp:nvSpPr>
      <dsp:spPr>
        <a:xfrm>
          <a:off x="470088" y="916548"/>
          <a:ext cx="611032" cy="61103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638172-0171-4782-91F9-EF9ED2E1FCB6}">
      <dsp:nvSpPr>
        <dsp:cNvPr id="0" name=""/>
        <dsp:cNvSpPr/>
      </dsp:nvSpPr>
      <dsp:spPr>
        <a:xfrm>
          <a:off x="959471" y="1710798"/>
          <a:ext cx="7156109" cy="488826"/>
        </a:xfrm>
        <a:prstGeom prst="rect">
          <a:avLst/>
        </a:prstGeom>
        <a:solidFill>
          <a:srgbClr val="669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00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Poppins" panose="00000500000000000000" pitchFamily="2" charset="0"/>
              <a:cs typeface="Poppins" panose="00000500000000000000" pitchFamily="2" charset="0"/>
            </a:rPr>
            <a:t>Via Foundry Overview</a:t>
          </a:r>
        </a:p>
      </dsp:txBody>
      <dsp:txXfrm>
        <a:off x="959471" y="1710798"/>
        <a:ext cx="7156109" cy="488826"/>
      </dsp:txXfrm>
    </dsp:sp>
    <dsp:sp modelId="{B38B3CEB-2DFC-4FE2-AC6C-67D81E21CAD6}">
      <dsp:nvSpPr>
        <dsp:cNvPr id="0" name=""/>
        <dsp:cNvSpPr/>
      </dsp:nvSpPr>
      <dsp:spPr>
        <a:xfrm>
          <a:off x="653955" y="1649695"/>
          <a:ext cx="611032" cy="61103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2ED35F-6792-4B6C-85F8-A4312E3ED29D}">
      <dsp:nvSpPr>
        <dsp:cNvPr id="0" name=""/>
        <dsp:cNvSpPr/>
      </dsp:nvSpPr>
      <dsp:spPr>
        <a:xfrm>
          <a:off x="959471" y="2443480"/>
          <a:ext cx="7156109" cy="488826"/>
        </a:xfrm>
        <a:prstGeom prst="rect">
          <a:avLst/>
        </a:prstGeom>
        <a:solidFill>
          <a:srgbClr val="669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00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Poppins" panose="00000500000000000000" pitchFamily="2" charset="0"/>
              <a:cs typeface="Poppins" panose="00000500000000000000" pitchFamily="2" charset="0"/>
            </a:rPr>
            <a:t>Key Values</a:t>
          </a:r>
        </a:p>
      </dsp:txBody>
      <dsp:txXfrm>
        <a:off x="959471" y="2443480"/>
        <a:ext cx="7156109" cy="488826"/>
      </dsp:txXfrm>
    </dsp:sp>
    <dsp:sp modelId="{6D73D4A7-A441-4BE4-92DD-41D3A0CA8F53}">
      <dsp:nvSpPr>
        <dsp:cNvPr id="0" name=""/>
        <dsp:cNvSpPr/>
      </dsp:nvSpPr>
      <dsp:spPr>
        <a:xfrm>
          <a:off x="653955" y="2382377"/>
          <a:ext cx="611032" cy="61103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26B3DC-54CD-4F0C-A0E0-DA706032FD66}">
      <dsp:nvSpPr>
        <dsp:cNvPr id="0" name=""/>
        <dsp:cNvSpPr/>
      </dsp:nvSpPr>
      <dsp:spPr>
        <a:xfrm>
          <a:off x="775604" y="3176626"/>
          <a:ext cx="7339976" cy="488826"/>
        </a:xfrm>
        <a:prstGeom prst="rect">
          <a:avLst/>
        </a:prstGeom>
        <a:solidFill>
          <a:srgbClr val="669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00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Poppins" panose="00000500000000000000" pitchFamily="2" charset="0"/>
              <a:cs typeface="Poppins" panose="00000500000000000000" pitchFamily="2" charset="0"/>
            </a:rPr>
            <a:t>Summary / Forward Thinking</a:t>
          </a:r>
        </a:p>
      </dsp:txBody>
      <dsp:txXfrm>
        <a:off x="775604" y="3176626"/>
        <a:ext cx="7339976" cy="488826"/>
      </dsp:txXfrm>
    </dsp:sp>
    <dsp:sp modelId="{EDA01B03-8C24-44CF-BBE8-BDA6821270DE}">
      <dsp:nvSpPr>
        <dsp:cNvPr id="0" name=""/>
        <dsp:cNvSpPr/>
      </dsp:nvSpPr>
      <dsp:spPr>
        <a:xfrm>
          <a:off x="470088" y="3115523"/>
          <a:ext cx="611032" cy="61103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6573A3-7B62-4201-85FD-6FC1F5E35B3F}">
      <dsp:nvSpPr>
        <dsp:cNvPr id="0" name=""/>
        <dsp:cNvSpPr/>
      </dsp:nvSpPr>
      <dsp:spPr>
        <a:xfrm>
          <a:off x="373511" y="3909772"/>
          <a:ext cx="7742069" cy="488826"/>
        </a:xfrm>
        <a:prstGeom prst="rect">
          <a:avLst/>
        </a:prstGeom>
        <a:solidFill>
          <a:srgbClr val="669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00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Poppins" panose="00000500000000000000" pitchFamily="2" charset="0"/>
              <a:cs typeface="Poppins" panose="00000500000000000000" pitchFamily="2" charset="0"/>
            </a:rPr>
            <a:t>Linux tutorial</a:t>
          </a:r>
        </a:p>
      </dsp:txBody>
      <dsp:txXfrm>
        <a:off x="373511" y="3909772"/>
        <a:ext cx="7742069" cy="488826"/>
      </dsp:txXfrm>
    </dsp:sp>
    <dsp:sp modelId="{9E7B0BEC-E6C6-4748-A16E-DFCE6B840DE5}">
      <dsp:nvSpPr>
        <dsp:cNvPr id="0" name=""/>
        <dsp:cNvSpPr/>
      </dsp:nvSpPr>
      <dsp:spPr>
        <a:xfrm>
          <a:off x="67995" y="3848669"/>
          <a:ext cx="611032" cy="61103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E1CFF7-924A-E9B6-63AC-26EB0141A019}"/>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5121A76-8B65-AB92-198C-4FB87EB968DA}"/>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DCFB1B1C-E0F2-4C0F-9699-FEDA507B3E5C}" type="datetimeFigureOut">
              <a:rPr lang="en-US" smtClean="0"/>
              <a:t>9/4/24</a:t>
            </a:fld>
            <a:endParaRPr lang="en-US"/>
          </a:p>
        </p:txBody>
      </p:sp>
      <p:sp>
        <p:nvSpPr>
          <p:cNvPr id="4" name="Footer Placeholder 3">
            <a:extLst>
              <a:ext uri="{FF2B5EF4-FFF2-40B4-BE49-F238E27FC236}">
                <a16:creationId xmlns:a16="http://schemas.microsoft.com/office/drawing/2014/main" id="{E113699E-9C2F-26E9-E755-4BF6FAE9D2EE}"/>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AFDAB9B-4A17-AFE7-8369-63DE77E6F12F}"/>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7789445D-812A-4228-8259-A33B43C29D29}" type="slidenum">
              <a:rPr lang="en-US" smtClean="0"/>
              <a:t>‹#›</a:t>
            </a:fld>
            <a:endParaRPr lang="en-US"/>
          </a:p>
        </p:txBody>
      </p:sp>
    </p:spTree>
    <p:extLst>
      <p:ext uri="{BB962C8B-B14F-4D97-AF65-F5344CB8AC3E}">
        <p14:creationId xmlns:p14="http://schemas.microsoft.com/office/powerpoint/2010/main" val="2240555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40" cy="471054"/>
          </a:xfrm>
          <a:prstGeom prst="rect">
            <a:avLst/>
          </a:prstGeom>
          <a:noFill/>
          <a:ln>
            <a:noFill/>
          </a:ln>
        </p:spPr>
        <p:txBody>
          <a:bodyPr spcFirstLastPara="1" wrap="square" lIns="94203" tIns="47089" rIns="94203" bIns="47089"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093" y="0"/>
            <a:ext cx="3077740" cy="471054"/>
          </a:xfrm>
          <a:prstGeom prst="rect">
            <a:avLst/>
          </a:prstGeom>
          <a:noFill/>
          <a:ln>
            <a:noFill/>
          </a:ln>
        </p:spPr>
        <p:txBody>
          <a:bodyPr spcFirstLastPara="1" wrap="square" lIns="94203" tIns="47089" rIns="94203" bIns="47089"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518204"/>
            <a:ext cx="5681980" cy="3696712"/>
          </a:xfrm>
          <a:prstGeom prst="rect">
            <a:avLst/>
          </a:prstGeom>
          <a:noFill/>
          <a:ln>
            <a:noFill/>
          </a:ln>
        </p:spPr>
        <p:txBody>
          <a:bodyPr spcFirstLastPara="1" wrap="square" lIns="94203" tIns="47089" rIns="94203" bIns="47089"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17423"/>
            <a:ext cx="3077740" cy="471053"/>
          </a:xfrm>
          <a:prstGeom prst="rect">
            <a:avLst/>
          </a:prstGeom>
          <a:noFill/>
          <a:ln>
            <a:noFill/>
          </a:ln>
        </p:spPr>
        <p:txBody>
          <a:bodyPr spcFirstLastPara="1" wrap="square" lIns="94203" tIns="47089" rIns="94203" bIns="47089"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093" y="8917423"/>
            <a:ext cx="3077740" cy="471053"/>
          </a:xfrm>
          <a:prstGeom prst="rect">
            <a:avLst/>
          </a:prstGeom>
          <a:noFill/>
          <a:ln>
            <a:noFill/>
          </a:ln>
        </p:spPr>
        <p:txBody>
          <a:bodyPr spcFirstLastPara="1" wrap="square" lIns="94203" tIns="47089" rIns="94203" bIns="47089" anchor="b" anchorCtr="0">
            <a:noAutofit/>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1362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c601cbab4_0_0:notes"/>
          <p:cNvSpPr txBox="1">
            <a:spLocks noGrp="1"/>
          </p:cNvSpPr>
          <p:nvPr>
            <p:ph type="body" idx="1"/>
          </p:nvPr>
        </p:nvSpPr>
        <p:spPr>
          <a:xfrm>
            <a:off x="707708" y="4505980"/>
            <a:ext cx="5661660" cy="3686864"/>
          </a:xfrm>
          <a:prstGeom prst="rect">
            <a:avLst/>
          </a:prstGeom>
        </p:spPr>
        <p:txBody>
          <a:bodyPr spcFirstLastPara="1" wrap="square" lIns="93921" tIns="46948" rIns="93921" bIns="46948" anchor="t" anchorCtr="0">
            <a:noAutofit/>
          </a:bodyPr>
          <a:lstStyle/>
          <a:p>
            <a:pPr marL="285750" lvl="0" indent="-285750" algn="ctr" rtl="0">
              <a:spcBef>
                <a:spcPts val="0"/>
              </a:spcBef>
              <a:spcAft>
                <a:spcPts val="0"/>
              </a:spcAft>
              <a:buClr>
                <a:schemeClr val="tx1"/>
              </a:buClr>
              <a:buFont typeface="Courier New" panose="02070309020205020404" pitchFamily="49" charset="0"/>
              <a:buChar char="o"/>
            </a:pPr>
            <a:endParaRPr lang="en-US" sz="1200" b="1" u="sng" dirty="0">
              <a:latin typeface="Proxima Nova Rg" panose="02000506030000020004" pitchFamily="50" charset="0"/>
              <a:ea typeface="Roboto" panose="02000000000000000000" pitchFamily="2" charset="0"/>
              <a:cs typeface="Roboto" panose="02000000000000000000" pitchFamily="2" charset="0"/>
              <a:sym typeface="Calibri"/>
            </a:endParaRPr>
          </a:p>
          <a:p>
            <a:pPr marL="387350" lvl="0" indent="-285750" algn="l" rtl="0">
              <a:spcBef>
                <a:spcPts val="0"/>
              </a:spcBef>
              <a:spcAft>
                <a:spcPts val="1200"/>
              </a:spcAft>
              <a:buClr>
                <a:schemeClr val="tx1"/>
              </a:buClr>
              <a:buSzPct val="100000"/>
              <a:buFont typeface="Courier New" panose="02070309020205020404" pitchFamily="49" charset="0"/>
              <a:buChar char="o"/>
            </a:pPr>
            <a:r>
              <a:rPr lang="en-US" sz="1200" dirty="0">
                <a:latin typeface="Proxima Nova Rg" panose="02000506030000020004" pitchFamily="50" charset="0"/>
                <a:ea typeface="Roboto" panose="02000000000000000000" pitchFamily="2" charset="0"/>
                <a:cs typeface="Roboto" panose="02000000000000000000" pitchFamily="2" charset="0"/>
                <a:sym typeface="Calibri"/>
              </a:rPr>
              <a:t>Acceleration – Shots on Goal</a:t>
            </a:r>
          </a:p>
          <a:p>
            <a:pPr marL="387350" lvl="0" indent="-285750" algn="l" rtl="0">
              <a:spcBef>
                <a:spcPts val="0"/>
              </a:spcBef>
              <a:spcAft>
                <a:spcPts val="1200"/>
              </a:spcAft>
              <a:buClr>
                <a:schemeClr val="tx1"/>
              </a:buClr>
              <a:buSzPct val="100000"/>
              <a:buFont typeface="Courier New" panose="02070309020205020404" pitchFamily="49" charset="0"/>
              <a:buChar char="o"/>
            </a:pPr>
            <a:r>
              <a:rPr lang="en-US" sz="1200" dirty="0">
                <a:latin typeface="Proxima Nova Rg" panose="02000506030000020004" pitchFamily="50" charset="0"/>
                <a:ea typeface="Roboto" panose="02000000000000000000" pitchFamily="2" charset="0"/>
                <a:cs typeface="Roboto" panose="02000000000000000000" pitchFamily="2" charset="0"/>
                <a:sym typeface="Calibri"/>
              </a:rPr>
              <a:t>Reusability &amp; reproducibility, versioning &amp; institutional memory</a:t>
            </a:r>
          </a:p>
          <a:p>
            <a:pPr marL="387350" lvl="0" indent="-285750" algn="l" rtl="0">
              <a:spcBef>
                <a:spcPts val="0"/>
              </a:spcBef>
              <a:spcAft>
                <a:spcPts val="1200"/>
              </a:spcAft>
              <a:buClr>
                <a:schemeClr val="tx1"/>
              </a:buClr>
              <a:buSzPct val="100000"/>
              <a:buFont typeface="Courier New" panose="02070309020205020404" pitchFamily="49" charset="0"/>
              <a:buChar char="o"/>
            </a:pPr>
            <a:r>
              <a:rPr lang="en-US" sz="1200" dirty="0">
                <a:latin typeface="Proxima Nova Rg" panose="02000506030000020004" pitchFamily="50" charset="0"/>
                <a:ea typeface="Roboto" panose="02000000000000000000" pitchFamily="2" charset="0"/>
                <a:cs typeface="Roboto" panose="02000000000000000000" pitchFamily="2" charset="0"/>
                <a:sym typeface="Calibri"/>
              </a:rPr>
              <a:t>Analytical freedom</a:t>
            </a:r>
          </a:p>
          <a:p>
            <a:pPr marL="387350" lvl="0" indent="-285750" algn="l" rtl="0">
              <a:spcBef>
                <a:spcPts val="0"/>
              </a:spcBef>
              <a:spcAft>
                <a:spcPts val="1200"/>
              </a:spcAft>
              <a:buClr>
                <a:schemeClr val="tx1"/>
              </a:buClr>
              <a:buSzPct val="100000"/>
              <a:buFont typeface="Courier New" panose="02070309020205020404" pitchFamily="49" charset="0"/>
              <a:buChar char="o"/>
            </a:pPr>
            <a:r>
              <a:rPr lang="en-US" sz="1200" dirty="0">
                <a:latin typeface="Proxima Nova Rg" panose="02000506030000020004" pitchFamily="50" charset="0"/>
                <a:ea typeface="Roboto" panose="02000000000000000000" pitchFamily="2" charset="0"/>
                <a:cs typeface="Roboto" panose="02000000000000000000" pitchFamily="2" charset="0"/>
                <a:sym typeface="Calibri"/>
              </a:rPr>
              <a:t>Power </a:t>
            </a:r>
            <a:r>
              <a:rPr lang="en-US" sz="1200" dirty="0" err="1">
                <a:latin typeface="Proxima Nova Rg" panose="02000506030000020004" pitchFamily="50" charset="0"/>
                <a:ea typeface="Roboto" panose="02000000000000000000" pitchFamily="2" charset="0"/>
                <a:cs typeface="Roboto" panose="02000000000000000000" pitchFamily="2" charset="0"/>
                <a:sym typeface="Calibri"/>
              </a:rPr>
              <a:t>aof</a:t>
            </a:r>
            <a:r>
              <a:rPr lang="en-US" sz="1200" dirty="0">
                <a:latin typeface="Proxima Nova Rg" panose="02000506030000020004" pitchFamily="50" charset="0"/>
                <a:ea typeface="Roboto" panose="02000000000000000000" pitchFamily="2" charset="0"/>
                <a:cs typeface="Roboto" panose="02000000000000000000" pitchFamily="2" charset="0"/>
                <a:sym typeface="Calibri"/>
              </a:rPr>
              <a:t> the commons</a:t>
            </a:r>
          </a:p>
          <a:p>
            <a:pPr marL="387350" lvl="0" indent="-285750" algn="l" rtl="0">
              <a:spcBef>
                <a:spcPts val="0"/>
              </a:spcBef>
              <a:spcAft>
                <a:spcPts val="1200"/>
              </a:spcAft>
              <a:buClr>
                <a:schemeClr val="tx1"/>
              </a:buClr>
              <a:buSzPct val="100000"/>
              <a:buFont typeface="Courier New" panose="02070309020205020404" pitchFamily="49" charset="0"/>
              <a:buChar char="o"/>
            </a:pPr>
            <a:r>
              <a:rPr lang="en-US" sz="1200" dirty="0">
                <a:latin typeface="Proxima Nova Rg" panose="02000506030000020004" pitchFamily="50" charset="0"/>
                <a:ea typeface="Roboto" panose="02000000000000000000" pitchFamily="2" charset="0"/>
                <a:cs typeface="Roboto" panose="02000000000000000000" pitchFamily="2" charset="0"/>
                <a:sym typeface="Calibri"/>
              </a:rPr>
              <a:t>Costs savings</a:t>
            </a:r>
          </a:p>
          <a:p>
            <a:pPr marL="0" indent="0"/>
            <a:endParaRPr dirty="0"/>
          </a:p>
        </p:txBody>
      </p:sp>
      <p:sp>
        <p:nvSpPr>
          <p:cNvPr id="109" name="Google Shape;109;g16c601cbab4_0_0:notes"/>
          <p:cNvSpPr>
            <a:spLocks noGrp="1" noRot="1" noChangeAspect="1"/>
          </p:cNvSpPr>
          <p:nvPr>
            <p:ph type="sldImg" idx="2"/>
          </p:nvPr>
        </p:nvSpPr>
        <p:spPr>
          <a:xfrm>
            <a:off x="728663" y="1169988"/>
            <a:ext cx="5619750" cy="31607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631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5550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c601cbab4_0_0:notes"/>
          <p:cNvSpPr txBox="1">
            <a:spLocks noGrp="1"/>
          </p:cNvSpPr>
          <p:nvPr>
            <p:ph type="body" idx="1"/>
          </p:nvPr>
        </p:nvSpPr>
        <p:spPr>
          <a:xfrm>
            <a:off x="710248" y="4518204"/>
            <a:ext cx="5681980" cy="3696866"/>
          </a:xfrm>
          <a:prstGeom prst="rect">
            <a:avLst/>
          </a:prstGeom>
        </p:spPr>
        <p:txBody>
          <a:bodyPr spcFirstLastPara="1" wrap="square" lIns="94203" tIns="47089" rIns="94203" bIns="47089" anchor="t" anchorCtr="0">
            <a:noAutofit/>
          </a:bodyPr>
          <a:lstStyle/>
          <a:p>
            <a:pPr marL="0" indent="0"/>
            <a:endParaRPr dirty="0"/>
          </a:p>
        </p:txBody>
      </p:sp>
      <p:sp>
        <p:nvSpPr>
          <p:cNvPr id="109" name="Google Shape;109;g16c601cbab4_0_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7308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414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txBox="1">
            <a:spLocks noGrp="1"/>
          </p:cNvSpPr>
          <p:nvPr>
            <p:ph type="body" idx="1"/>
          </p:nvPr>
        </p:nvSpPr>
        <p:spPr>
          <a:xfrm>
            <a:off x="710248" y="4518204"/>
            <a:ext cx="5681980" cy="3696712"/>
          </a:xfrm>
          <a:prstGeom prst="rect">
            <a:avLst/>
          </a:prstGeom>
          <a:noFill/>
          <a:ln>
            <a:noFill/>
          </a:ln>
        </p:spPr>
        <p:txBody>
          <a:bodyPr spcFirstLastPara="1" wrap="square" lIns="94203" tIns="47089" rIns="94203" bIns="47089" anchor="t" anchorCtr="0">
            <a:noAutofit/>
          </a:bodyPr>
          <a:lstStyle/>
          <a:p>
            <a:pPr marL="0" indent="0"/>
            <a:endParaRPr dirty="0"/>
          </a:p>
        </p:txBody>
      </p:sp>
      <p:sp>
        <p:nvSpPr>
          <p:cNvPr id="197" name="Google Shape;197;p7: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2513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6c601cbab4_0_183:notes"/>
          <p:cNvSpPr txBox="1">
            <a:spLocks noGrp="1"/>
          </p:cNvSpPr>
          <p:nvPr>
            <p:ph type="body" idx="1"/>
          </p:nvPr>
        </p:nvSpPr>
        <p:spPr>
          <a:xfrm>
            <a:off x="710248" y="4518204"/>
            <a:ext cx="5681980" cy="3696866"/>
          </a:xfrm>
          <a:prstGeom prst="rect">
            <a:avLst/>
          </a:prstGeom>
        </p:spPr>
        <p:txBody>
          <a:bodyPr spcFirstLastPara="1" wrap="square" lIns="94203" tIns="47089" rIns="94203" bIns="47089" anchor="t" anchorCtr="0">
            <a:noAutofit/>
          </a:bodyPr>
          <a:lstStyle/>
          <a:p>
            <a:pPr marL="0" indent="0"/>
            <a:r>
              <a:rPr lang="en-US" dirty="0"/>
              <a:t>The platform has a large compendium of preexisting, validated, publicly available pipelines, developed over years at UMass and beyond - comprehensively covering genomics, epigenomics, and transcriptomics, available for use, reuse, and modification by Foundry subscribers. </a:t>
            </a:r>
            <a:r>
              <a:rPr lang="en-US" dirty="0" err="1"/>
              <a:t>Nf</a:t>
            </a:r>
            <a:r>
              <a:rPr lang="en-US" dirty="0"/>
              <a:t>-core pipelines are now available for use as well. We are working with Kraig Theriault’s lab for orchestration of </a:t>
            </a:r>
            <a:r>
              <a:rPr lang="en-US" dirty="0" err="1"/>
              <a:t>scRNA</a:t>
            </a:r>
            <a:r>
              <a:rPr lang="en-US" dirty="0"/>
              <a:t>-seq workflows, and we’re happy to speak with other parties to establish analysis capabilities.</a:t>
            </a:r>
          </a:p>
        </p:txBody>
      </p:sp>
      <p:sp>
        <p:nvSpPr>
          <p:cNvPr id="102" name="Google Shape;102;g16c601cbab4_0_18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183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776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c601cbab4_0_0:notes"/>
          <p:cNvSpPr txBox="1">
            <a:spLocks noGrp="1"/>
          </p:cNvSpPr>
          <p:nvPr>
            <p:ph type="body" idx="1"/>
          </p:nvPr>
        </p:nvSpPr>
        <p:spPr>
          <a:xfrm>
            <a:off x="710248" y="4518204"/>
            <a:ext cx="5681980" cy="3696866"/>
          </a:xfrm>
          <a:prstGeom prst="rect">
            <a:avLst/>
          </a:prstGeom>
        </p:spPr>
        <p:txBody>
          <a:bodyPr spcFirstLastPara="1" wrap="square" lIns="94203" tIns="47089" rIns="94203" bIns="47089" anchor="t" anchorCtr="0">
            <a:noAutofit/>
          </a:bodyPr>
          <a:lstStyle/>
          <a:p>
            <a:pPr marL="0" indent="0"/>
            <a:endParaRPr dirty="0"/>
          </a:p>
        </p:txBody>
      </p:sp>
      <p:sp>
        <p:nvSpPr>
          <p:cNvPr id="109" name="Google Shape;109;g16c601cbab4_0_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5644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4104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19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2964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2766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8320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c601cbab4_0_0:notes"/>
          <p:cNvSpPr txBox="1">
            <a:spLocks noGrp="1"/>
          </p:cNvSpPr>
          <p:nvPr>
            <p:ph type="body" idx="1"/>
          </p:nvPr>
        </p:nvSpPr>
        <p:spPr>
          <a:xfrm>
            <a:off x="710248" y="4518204"/>
            <a:ext cx="5681980" cy="3696866"/>
          </a:xfrm>
          <a:prstGeom prst="rect">
            <a:avLst/>
          </a:prstGeom>
        </p:spPr>
        <p:txBody>
          <a:bodyPr spcFirstLastPara="1" wrap="square" lIns="94203" tIns="47089" rIns="94203" bIns="47089" anchor="t" anchorCtr="0">
            <a:noAutofit/>
          </a:bodyPr>
          <a:lstStyle/>
          <a:p>
            <a:pPr marL="0" indent="0"/>
            <a:endParaRPr dirty="0"/>
          </a:p>
        </p:txBody>
      </p:sp>
      <p:sp>
        <p:nvSpPr>
          <p:cNvPr id="109" name="Google Shape;109;g16c601cbab4_0_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10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5568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c601cbab4_0_0:notes"/>
          <p:cNvSpPr txBox="1">
            <a:spLocks noGrp="1"/>
          </p:cNvSpPr>
          <p:nvPr>
            <p:ph type="body" idx="1"/>
          </p:nvPr>
        </p:nvSpPr>
        <p:spPr>
          <a:xfrm>
            <a:off x="710248" y="4518204"/>
            <a:ext cx="5681980" cy="3696866"/>
          </a:xfrm>
          <a:prstGeom prst="rect">
            <a:avLst/>
          </a:prstGeom>
        </p:spPr>
        <p:txBody>
          <a:bodyPr spcFirstLastPara="1" wrap="square" lIns="94203" tIns="47089" rIns="94203" bIns="47089" anchor="t" anchorCtr="0">
            <a:noAutofit/>
          </a:bodyPr>
          <a:lstStyle/>
          <a:p>
            <a:pPr marL="0" indent="0"/>
            <a:endParaRPr dirty="0"/>
          </a:p>
        </p:txBody>
      </p:sp>
      <p:sp>
        <p:nvSpPr>
          <p:cNvPr id="109" name="Google Shape;109;g16c601cbab4_0_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3476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0131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295DB0-489C-B64A-A2FD-301788126A59}" type="slidenum">
              <a:rPr lang="en-US" smtClean="0"/>
              <a:t>25</a:t>
            </a:fld>
            <a:endParaRPr lang="en-US"/>
          </a:p>
        </p:txBody>
      </p:sp>
    </p:spTree>
    <p:extLst>
      <p:ext uri="{BB962C8B-B14F-4D97-AF65-F5344CB8AC3E}">
        <p14:creationId xmlns:p14="http://schemas.microsoft.com/office/powerpoint/2010/main" val="1114760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cbf016fce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cbf016fce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053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6c601cbab4_0_183:notes"/>
          <p:cNvSpPr txBox="1">
            <a:spLocks noGrp="1"/>
          </p:cNvSpPr>
          <p:nvPr>
            <p:ph type="body" idx="1"/>
          </p:nvPr>
        </p:nvSpPr>
        <p:spPr>
          <a:xfrm>
            <a:off x="710248" y="4518204"/>
            <a:ext cx="5681980" cy="3696866"/>
          </a:xfrm>
          <a:prstGeom prst="rect">
            <a:avLst/>
          </a:prstGeom>
        </p:spPr>
        <p:txBody>
          <a:bodyPr spcFirstLastPara="1" wrap="square" lIns="94203" tIns="47089" rIns="94203" bIns="47089" anchor="t" anchorCtr="0">
            <a:noAutofit/>
          </a:bodyPr>
          <a:lstStyle/>
          <a:p>
            <a:pPr marL="0" indent="0"/>
            <a:endParaRPr dirty="0"/>
          </a:p>
        </p:txBody>
      </p:sp>
      <p:sp>
        <p:nvSpPr>
          <p:cNvPr id="102" name="Google Shape;102;g16c601cbab4_0_18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104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710248" y="4518204"/>
            <a:ext cx="5681980" cy="3696712"/>
          </a:xfrm>
          <a:prstGeom prst="rect">
            <a:avLst/>
          </a:prstGeom>
          <a:noFill/>
          <a:ln>
            <a:noFill/>
          </a:ln>
        </p:spPr>
        <p:txBody>
          <a:bodyPr spcFirstLastPara="1" wrap="square" lIns="94203" tIns="47089" rIns="94203" bIns="47089" anchor="t" anchorCtr="0">
            <a:noAutofit/>
          </a:bodyPr>
          <a:lstStyle/>
          <a:p>
            <a:pPr marL="0" indent="0"/>
            <a:endParaRPr dirty="0"/>
          </a:p>
        </p:txBody>
      </p:sp>
      <p:sp>
        <p:nvSpPr>
          <p:cNvPr id="283" name="Google Shape;283;p1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6c601cbab4_0_183:notes"/>
          <p:cNvSpPr txBox="1">
            <a:spLocks noGrp="1"/>
          </p:cNvSpPr>
          <p:nvPr>
            <p:ph type="body" idx="1"/>
          </p:nvPr>
        </p:nvSpPr>
        <p:spPr>
          <a:xfrm>
            <a:off x="710248" y="4518204"/>
            <a:ext cx="5681980" cy="3696866"/>
          </a:xfrm>
          <a:prstGeom prst="rect">
            <a:avLst/>
          </a:prstGeom>
        </p:spPr>
        <p:txBody>
          <a:bodyPr spcFirstLastPara="1" wrap="square" lIns="94203" tIns="47089" rIns="94203" bIns="47089" anchor="t" anchorCtr="0">
            <a:noAutofit/>
          </a:bodyPr>
          <a:lstStyle/>
          <a:p>
            <a:pPr marL="0" indent="0"/>
            <a:endParaRPr dirty="0"/>
          </a:p>
        </p:txBody>
      </p:sp>
      <p:sp>
        <p:nvSpPr>
          <p:cNvPr id="102" name="Google Shape;102;g16c601cbab4_0_18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097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6c601cbab4_0_403:notes"/>
          <p:cNvSpPr txBox="1">
            <a:spLocks noGrp="1"/>
          </p:cNvSpPr>
          <p:nvPr>
            <p:ph type="body" idx="1"/>
          </p:nvPr>
        </p:nvSpPr>
        <p:spPr>
          <a:xfrm>
            <a:off x="712797" y="4530461"/>
            <a:ext cx="5702373" cy="3706895"/>
          </a:xfrm>
          <a:prstGeom prst="rect">
            <a:avLst/>
          </a:prstGeom>
        </p:spPr>
        <p:txBody>
          <a:bodyPr spcFirstLastPara="1" wrap="square" lIns="94496" tIns="47235" rIns="94496" bIns="47235" anchor="t" anchorCtr="0">
            <a:noAutofit/>
          </a:bodyPr>
          <a:lstStyle/>
          <a:p>
            <a:endParaRPr dirty="0"/>
          </a:p>
        </p:txBody>
      </p:sp>
      <p:sp>
        <p:nvSpPr>
          <p:cNvPr id="86" name="Google Shape;86;g16c601cbab4_0_403:notes"/>
          <p:cNvSpPr>
            <a:spLocks noGrp="1" noRot="1" noChangeAspect="1"/>
          </p:cNvSpPr>
          <p:nvPr>
            <p:ph type="sldImg" idx="2"/>
          </p:nvPr>
        </p:nvSpPr>
        <p:spPr>
          <a:xfrm>
            <a:off x="739775" y="1176338"/>
            <a:ext cx="5648325" cy="3176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751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295DB0-489C-B64A-A2FD-301788126A59}" type="slidenum">
              <a:rPr lang="en-US" smtClean="0"/>
              <a:t>5</a:t>
            </a:fld>
            <a:endParaRPr lang="en-US"/>
          </a:p>
        </p:txBody>
      </p:sp>
    </p:spTree>
    <p:extLst>
      <p:ext uri="{BB962C8B-B14F-4D97-AF65-F5344CB8AC3E}">
        <p14:creationId xmlns:p14="http://schemas.microsoft.com/office/powerpoint/2010/main" val="1314332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Integration with Ontology servers (e.g. National Center for Biomedical Ontology)</a:t>
            </a:r>
          </a:p>
          <a:p>
            <a:endParaRPr lang="en-US" sz="1200" dirty="0"/>
          </a:p>
          <a:p>
            <a:r>
              <a:rPr lang="en-US" sz="1200" dirty="0"/>
              <a:t>Ontology-based m</a:t>
            </a:r>
          </a:p>
          <a:p>
            <a:endParaRPr lang="en-US" dirty="0"/>
          </a:p>
        </p:txBody>
      </p:sp>
      <p:sp>
        <p:nvSpPr>
          <p:cNvPr id="4" name="Slide Number Placeholder 3"/>
          <p:cNvSpPr>
            <a:spLocks noGrp="1"/>
          </p:cNvSpPr>
          <p:nvPr>
            <p:ph type="sldNum" sz="quarter" idx="5"/>
          </p:nvPr>
        </p:nvSpPr>
        <p:spPr/>
        <p:txBody>
          <a:bodyPr/>
          <a:lstStyle/>
          <a:p>
            <a:fld id="{C9295DB0-489C-B64A-A2FD-301788126A59}" type="slidenum">
              <a:rPr lang="en-US" smtClean="0"/>
              <a:t>6</a:t>
            </a:fld>
            <a:endParaRPr lang="en-US"/>
          </a:p>
        </p:txBody>
      </p:sp>
    </p:spTree>
    <p:extLst>
      <p:ext uri="{BB962C8B-B14F-4D97-AF65-F5344CB8AC3E}">
        <p14:creationId xmlns:p14="http://schemas.microsoft.com/office/powerpoint/2010/main" val="1640198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8348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able to use that published method, usually</a:t>
            </a:r>
            <a:r>
              <a:rPr lang="en-US" baseline="0" dirty="0"/>
              <a:t> lots of open source </a:t>
            </a:r>
            <a:r>
              <a:rPr lang="en-US" baseline="0"/>
              <a:t>software deployed </a:t>
            </a:r>
            <a:r>
              <a:rPr lang="en-US" baseline="0" dirty="0"/>
              <a:t>to </a:t>
            </a:r>
            <a:r>
              <a:rPr lang="en-US" baseline="0" dirty="0" err="1"/>
              <a:t>github</a:t>
            </a:r>
            <a:r>
              <a:rPr lang="en-US" baseline="0" dirty="0"/>
              <a:t>, tested by community and </a:t>
            </a:r>
            <a:r>
              <a:rPr lang="en-US" baseline="0" dirty="0" err="1"/>
              <a:t>travis</a:t>
            </a:r>
            <a:r>
              <a:rPr lang="en-US" baseline="0" dirty="0"/>
              <a:t> support. Some of them even include docker or singularity containerization support to run it anywhere. The  data can be processed by </a:t>
            </a:r>
            <a:r>
              <a:rPr lang="en-US" baseline="0" dirty="0" err="1"/>
              <a:t>nextflow</a:t>
            </a:r>
            <a:r>
              <a:rPr lang="en-US" baseline="0" dirty="0"/>
              <a:t> or other pipeline systems and can be analyzed by RStudio and </a:t>
            </a:r>
            <a:r>
              <a:rPr lang="en-US" baseline="0" dirty="0" err="1"/>
              <a:t>Jupyter</a:t>
            </a:r>
            <a:r>
              <a:rPr lang="en-US" baseline="0" dirty="0"/>
              <a:t>.</a:t>
            </a:r>
            <a:endParaRPr lang="en-US" dirty="0"/>
          </a:p>
        </p:txBody>
      </p:sp>
      <p:sp>
        <p:nvSpPr>
          <p:cNvPr id="4" name="Slide Number Placeholder 3"/>
          <p:cNvSpPr>
            <a:spLocks noGrp="1"/>
          </p:cNvSpPr>
          <p:nvPr>
            <p:ph type="sldNum" sz="quarter" idx="5"/>
          </p:nvPr>
        </p:nvSpPr>
        <p:spPr/>
        <p:txBody>
          <a:bodyPr/>
          <a:lstStyle/>
          <a:p>
            <a:fld id="{C9295DB0-489C-B64A-A2FD-301788126A59}" type="slidenum">
              <a:rPr lang="en-US" smtClean="0"/>
              <a:t>8</a:t>
            </a:fld>
            <a:endParaRPr lang="en-US"/>
          </a:p>
        </p:txBody>
      </p:sp>
    </p:spTree>
    <p:extLst>
      <p:ext uri="{BB962C8B-B14F-4D97-AF65-F5344CB8AC3E}">
        <p14:creationId xmlns:p14="http://schemas.microsoft.com/office/powerpoint/2010/main" val="3019783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8289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418F968B-2C8E-4C81-A9BA-A4DC8029FEDB}" type="datetime1">
              <a:rPr lang="en-US" smtClean="0"/>
              <a:t>9/4/24</a:t>
            </a:fld>
            <a:endParaRPr/>
          </a:p>
        </p:txBody>
      </p:sp>
      <p:sp>
        <p:nvSpPr>
          <p:cNvPr id="19" name="Google Shape;1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0B51F56-8B65-4B4F-8603-77E9B4251F6D}" type="datetime1">
              <a:rPr lang="en-US" smtClean="0"/>
              <a:t>9/4/24</a:t>
            </a:fld>
            <a:endParaRPr/>
          </a:p>
        </p:txBody>
      </p:sp>
      <p:sp>
        <p:nvSpPr>
          <p:cNvPr id="47" name="Google Shape;4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21A9C2B1-5EB2-49BB-AE5B-B15FE32EE7E6}" type="datetime1">
              <a:rPr lang="en-US" smtClean="0"/>
              <a:t>9/4/24</a:t>
            </a:fld>
            <a:endParaRPr/>
          </a:p>
        </p:txBody>
      </p:sp>
      <p:sp>
        <p:nvSpPr>
          <p:cNvPr id="63" name="Google Shape;6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a:spLocks noGrp="1"/>
          </p:cNvSpPr>
          <p:nvPr>
            <p:ph type="pic" idx="2"/>
          </p:nvPr>
        </p:nvSpPr>
        <p:spPr>
          <a:xfrm>
            <a:off x="5183188" y="987425"/>
            <a:ext cx="6172200" cy="4873625"/>
          </a:xfrm>
          <a:prstGeom prst="rect">
            <a:avLst/>
          </a:prstGeom>
          <a:noFill/>
          <a:ln>
            <a:noFill/>
          </a:ln>
        </p:spPr>
      </p:sp>
      <p:sp>
        <p:nvSpPr>
          <p:cNvPr id="68" name="Google Shape;68;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5096306C-0780-4A84-A09D-FC414D4B92E5}" type="datetime1">
              <a:rPr lang="en-US" smtClean="0"/>
              <a:t>9/4/24</a:t>
            </a:fld>
            <a:endParaRPr/>
          </a:p>
        </p:txBody>
      </p:sp>
      <p:sp>
        <p:nvSpPr>
          <p:cNvPr id="70" name="Google Shape;7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69D78027-833B-41B1-962D-9089A36E40DF}" type="datetime1">
              <a:rPr lang="en-US" smtClean="0"/>
              <a:t>9/4/24</a:t>
            </a:fld>
            <a:endParaRPr/>
          </a:p>
        </p:txBody>
      </p:sp>
      <p:sp>
        <p:nvSpPr>
          <p:cNvPr id="76" name="Google Shape;7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2C8BE1A2-BAF7-42FE-96F9-6110B6D60EC1}" type="datetime1">
              <a:rPr lang="en-US" smtClean="0"/>
              <a:t>9/4/24</a:t>
            </a:fld>
            <a:endParaRPr/>
          </a:p>
        </p:txBody>
      </p:sp>
      <p:sp>
        <p:nvSpPr>
          <p:cNvPr id="82" name="Google Shape;8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8F95-C7C1-C276-901B-2AF1469569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9CB13-BBCC-E8F5-592E-B036BA1645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3B63F-1421-2261-5F6E-69B1A3E95076}"/>
              </a:ext>
            </a:extLst>
          </p:cNvPr>
          <p:cNvSpPr>
            <a:spLocks noGrp="1"/>
          </p:cNvSpPr>
          <p:nvPr>
            <p:ph type="dt" sz="half" idx="10"/>
          </p:nvPr>
        </p:nvSpPr>
        <p:spPr/>
        <p:txBody>
          <a:bodyPr/>
          <a:lstStyle/>
          <a:p>
            <a:fld id="{F9AC1CFA-80B2-4724-94BF-34DBF7E3AEC0}" type="datetime1">
              <a:rPr lang="en-US" smtClean="0"/>
              <a:t>9/4/24</a:t>
            </a:fld>
            <a:endParaRPr lang="en-US"/>
          </a:p>
        </p:txBody>
      </p:sp>
      <p:sp>
        <p:nvSpPr>
          <p:cNvPr id="5" name="Footer Placeholder 4">
            <a:extLst>
              <a:ext uri="{FF2B5EF4-FFF2-40B4-BE49-F238E27FC236}">
                <a16:creationId xmlns:a16="http://schemas.microsoft.com/office/drawing/2014/main" id="{7D49F1B5-F5F1-50FA-77FC-ED783CF7D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F27A9-6ACF-29BE-85F8-4C11B7C54766}"/>
              </a:ext>
            </a:extLst>
          </p:cNvPr>
          <p:cNvSpPr>
            <a:spLocks noGrp="1"/>
          </p:cNvSpPr>
          <p:nvPr>
            <p:ph type="sldNum" sz="quarter" idx="12"/>
          </p:nvPr>
        </p:nvSpPr>
        <p:spPr/>
        <p:txBody>
          <a:bodyPr/>
          <a:lstStyle/>
          <a:p>
            <a:fld id="{B762C220-C908-4C43-A90C-761635D7A6B8}" type="slidenum">
              <a:rPr lang="en-US" smtClean="0"/>
              <a:t>‹#›</a:t>
            </a:fld>
            <a:endParaRPr lang="en-US"/>
          </a:p>
        </p:txBody>
      </p:sp>
    </p:spTree>
    <p:extLst>
      <p:ext uri="{BB962C8B-B14F-4D97-AF65-F5344CB8AC3E}">
        <p14:creationId xmlns:p14="http://schemas.microsoft.com/office/powerpoint/2010/main" val="389930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_Black">
  <p:cSld name="Blank_Black">
    <p:bg>
      <p:bgPr>
        <a:solidFill>
          <a:schemeClr val="dk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sldNum" idx="12"/>
          </p:nvPr>
        </p:nvSpPr>
        <p:spPr>
          <a:xfrm>
            <a:off x="11409033" y="6447400"/>
            <a:ext cx="731600" cy="410400"/>
          </a:xfrm>
          <a:prstGeom prst="rect">
            <a:avLst/>
          </a:prstGeom>
          <a:noFill/>
          <a:ln>
            <a:noFill/>
          </a:ln>
        </p:spPr>
        <p:txBody>
          <a:bodyPr spcFirstLastPara="1" wrap="square" lIns="91425" tIns="91425" rIns="91425" bIns="91425" anchor="t"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0116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fld id="{8822921D-91B1-49FD-996D-298CBCC9A5D1}" type="datetime1">
              <a:rPr lang="en-US" smtClean="0"/>
              <a:t>9/4/24</a:t>
            </a:fld>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6" r:id="rId3"/>
    <p:sldLayoutId id="2147483657" r:id="rId4"/>
    <p:sldLayoutId id="2147483658" r:id="rId5"/>
    <p:sldLayoutId id="2147483659" r:id="rId6"/>
    <p:sldLayoutId id="2147483660" r:id="rId7"/>
    <p:sldLayoutId id="214748366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slide" Target="slide2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slide" Target="slide12.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slide" Target="slide13.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30.png"/><Relationship Id="rId10" Type="http://schemas.openxmlformats.org/officeDocument/2006/relationships/image" Target="../media/image42.png"/><Relationship Id="rId4" Type="http://schemas.openxmlformats.org/officeDocument/2006/relationships/image" Target="../media/image26.png"/><Relationship Id="rId9"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hyperlink" Target="mailto:jmartin@viascientific.com"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hyperlink" Target="http://www.viascientific.com/"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2.xm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tiff"/><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F3CB-7234-EE4F-D53D-0409CB41AECF}"/>
              </a:ext>
            </a:extLst>
          </p:cNvPr>
          <p:cNvSpPr>
            <a:spLocks noGrp="1"/>
          </p:cNvSpPr>
          <p:nvPr>
            <p:ph type="title"/>
          </p:nvPr>
        </p:nvSpPr>
        <p:spPr/>
        <p:txBody>
          <a:bodyPr/>
          <a:lstStyle/>
          <a:p>
            <a:r>
              <a:rPr lang="en-US" dirty="0"/>
              <a:t>Disclosure:</a:t>
            </a:r>
          </a:p>
        </p:txBody>
      </p:sp>
      <p:sp>
        <p:nvSpPr>
          <p:cNvPr id="3" name="Content Placeholder 2">
            <a:extLst>
              <a:ext uri="{FF2B5EF4-FFF2-40B4-BE49-F238E27FC236}">
                <a16:creationId xmlns:a16="http://schemas.microsoft.com/office/drawing/2014/main" id="{12DB3FCF-4F64-258F-94F0-D1E51F75737B}"/>
              </a:ext>
            </a:extLst>
          </p:cNvPr>
          <p:cNvSpPr>
            <a:spLocks noGrp="1"/>
          </p:cNvSpPr>
          <p:nvPr>
            <p:ph idx="1"/>
          </p:nvPr>
        </p:nvSpPr>
        <p:spPr/>
        <p:txBody>
          <a:bodyPr/>
          <a:lstStyle/>
          <a:p>
            <a:pPr marL="50800" indent="0">
              <a:buNone/>
            </a:pPr>
            <a:r>
              <a:rPr lang="en-US" b="0" i="0" dirty="0">
                <a:solidFill>
                  <a:schemeClr val="tx1"/>
                </a:solidFill>
                <a:effectLst/>
                <a:latin typeface="Söhne"/>
              </a:rPr>
              <a:t>The speaker of this presentation is the founder of Via Scientific Inc., and has a financial interest in the company's success. Additionally, Via Scientific has a partnership with UMass Chan Medical School, where the speaker is currently employed as an associate professor. These potential conflicts of interest will be disclosed throughout the presentation to ensure transparency and objectivity.</a:t>
            </a:r>
            <a:endParaRPr lang="en-US" dirty="0">
              <a:solidFill>
                <a:schemeClr val="tx1"/>
              </a:solidFill>
            </a:endParaRPr>
          </a:p>
        </p:txBody>
      </p:sp>
      <p:sp>
        <p:nvSpPr>
          <p:cNvPr id="4" name="Slide Number Placeholder 3">
            <a:extLst>
              <a:ext uri="{FF2B5EF4-FFF2-40B4-BE49-F238E27FC236}">
                <a16:creationId xmlns:a16="http://schemas.microsoft.com/office/drawing/2014/main" id="{1A20C7FF-D513-C968-02AD-A2979B2D19F2}"/>
              </a:ext>
            </a:extLst>
          </p:cNvPr>
          <p:cNvSpPr>
            <a:spLocks noGrp="1"/>
          </p:cNvSpPr>
          <p:nvPr>
            <p:ph type="sldNum" sz="quarter" idx="12"/>
          </p:nvPr>
        </p:nvSpPr>
        <p:spPr/>
        <p:txBody>
          <a:bodyPr/>
          <a:lstStyle/>
          <a:p>
            <a:fld id="{B762C220-C908-4C43-A90C-761635D7A6B8}" type="slidenum">
              <a:rPr lang="en-US" smtClean="0"/>
              <a:t>1</a:t>
            </a:fld>
            <a:endParaRPr lang="en-US"/>
          </a:p>
        </p:txBody>
      </p:sp>
    </p:spTree>
    <p:extLst>
      <p:ext uri="{BB962C8B-B14F-4D97-AF65-F5344CB8AC3E}">
        <p14:creationId xmlns:p14="http://schemas.microsoft.com/office/powerpoint/2010/main" val="1659439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2" name="Google Shape;95;g16c601cbab4_0_189" descr="A picture containing graphical user interface&#10;&#10;Description automatically generated">
            <a:extLst>
              <a:ext uri="{FF2B5EF4-FFF2-40B4-BE49-F238E27FC236}">
                <a16:creationId xmlns:a16="http://schemas.microsoft.com/office/drawing/2014/main" id="{53DC186C-DE99-CFD2-0ADD-CB5D97F06C82}"/>
              </a:ext>
            </a:extLst>
          </p:cNvPr>
          <p:cNvPicPr preferRelativeResize="0"/>
          <p:nvPr/>
        </p:nvPicPr>
        <p:blipFill rotWithShape="1">
          <a:blip r:embed="rId3">
            <a:alphaModFix/>
          </a:blip>
          <a:srcRect/>
          <a:stretch/>
        </p:blipFill>
        <p:spPr>
          <a:xfrm>
            <a:off x="221855" y="-348564"/>
            <a:ext cx="1828800" cy="1826064"/>
          </a:xfrm>
          <a:prstGeom prst="rect">
            <a:avLst/>
          </a:prstGeom>
          <a:noFill/>
          <a:ln>
            <a:noFill/>
          </a:ln>
        </p:spPr>
      </p:pic>
      <p:sp>
        <p:nvSpPr>
          <p:cNvPr id="5" name="TextBox 4">
            <a:extLst>
              <a:ext uri="{FF2B5EF4-FFF2-40B4-BE49-F238E27FC236}">
                <a16:creationId xmlns:a16="http://schemas.microsoft.com/office/drawing/2014/main" id="{2B8665E9-F401-48AD-5B55-48CD96C7B43C}"/>
              </a:ext>
            </a:extLst>
          </p:cNvPr>
          <p:cNvSpPr txBox="1"/>
          <p:nvPr/>
        </p:nvSpPr>
        <p:spPr>
          <a:xfrm>
            <a:off x="-294145" y="1130064"/>
            <a:ext cx="4002208" cy="338554"/>
          </a:xfrm>
          <a:prstGeom prst="rect">
            <a:avLst/>
          </a:prstGeom>
          <a:noFill/>
        </p:spPr>
        <p:txBody>
          <a:bodyPr wrap="square" rtlCol="0">
            <a:spAutoFit/>
          </a:bodyPr>
          <a:lstStyle/>
          <a:p>
            <a:pPr algn="ctr"/>
            <a:r>
              <a:rPr lang="en-US" sz="1600" b="1" dirty="0">
                <a:solidFill>
                  <a:schemeClr val="accent3">
                    <a:lumMod val="75000"/>
                  </a:schemeClr>
                </a:solidFill>
                <a:latin typeface="Proxima Nova Rg" panose="02000506030000020004" pitchFamily="50" charset="0"/>
                <a:ea typeface="Roboto" panose="02000000000000000000" pitchFamily="2" charset="0"/>
                <a:cs typeface="Roboto" panose="02000000000000000000" pitchFamily="2" charset="0"/>
              </a:rPr>
              <a:t>Holistic Operating System</a:t>
            </a:r>
          </a:p>
        </p:txBody>
      </p:sp>
      <p:sp>
        <p:nvSpPr>
          <p:cNvPr id="15" name="TextBox 14">
            <a:hlinkClick r:id="rId4" action="ppaction://hlinksldjump"/>
            <a:extLst>
              <a:ext uri="{FF2B5EF4-FFF2-40B4-BE49-F238E27FC236}">
                <a16:creationId xmlns:a16="http://schemas.microsoft.com/office/drawing/2014/main" id="{4CD0939B-33C8-D850-5F4D-0C434B47EC01}"/>
              </a:ext>
            </a:extLst>
          </p:cNvPr>
          <p:cNvSpPr txBox="1"/>
          <p:nvPr/>
        </p:nvSpPr>
        <p:spPr>
          <a:xfrm>
            <a:off x="234290" y="6661107"/>
            <a:ext cx="2498165" cy="184666"/>
          </a:xfrm>
          <a:prstGeom prst="rect">
            <a:avLst/>
          </a:prstGeom>
          <a:noFill/>
        </p:spPr>
        <p:txBody>
          <a:bodyPr wrap="square" rtlCol="0">
            <a:spAutoFit/>
          </a:bodyPr>
          <a:lstStyle/>
          <a:p>
            <a:r>
              <a:rPr lang="en-US" sz="600" dirty="0">
                <a:solidFill>
                  <a:schemeClr val="bg1">
                    <a:lumMod val="65000"/>
                  </a:schemeClr>
                </a:solidFill>
                <a:latin typeface="IBM Plex Mono" panose="020B0509050203000203" pitchFamily="49" charset="0"/>
              </a:rPr>
              <a:t>Via Scientific, Inc. | Proprietary &amp; Confidential</a:t>
            </a:r>
          </a:p>
        </p:txBody>
      </p:sp>
      <p:sp>
        <p:nvSpPr>
          <p:cNvPr id="31" name="Slide Number Placeholder 30">
            <a:extLst>
              <a:ext uri="{FF2B5EF4-FFF2-40B4-BE49-F238E27FC236}">
                <a16:creationId xmlns:a16="http://schemas.microsoft.com/office/drawing/2014/main" id="{561DCA0C-3403-A516-0842-51B15CFBCF43}"/>
              </a:ext>
            </a:extLst>
          </p:cNvPr>
          <p:cNvSpPr>
            <a:spLocks noGrp="1"/>
          </p:cNvSpPr>
          <p:nvPr>
            <p:ph type="sldNum" sz="quarter" idx="12"/>
          </p:nvPr>
        </p:nvSpPr>
        <p:spPr>
          <a:xfrm>
            <a:off x="9448800" y="6468588"/>
            <a:ext cx="2743200" cy="365125"/>
          </a:xfrm>
        </p:spPr>
        <p:txBody>
          <a:bodyPr/>
          <a:lstStyle/>
          <a:p>
            <a:fld id="{3C09E193-913B-4C7A-B3D9-8122C75141A2}" type="slidenum">
              <a:rPr lang="en-US" smtClean="0"/>
              <a:t>10</a:t>
            </a:fld>
            <a:endParaRPr lang="en-US" dirty="0"/>
          </a:p>
        </p:txBody>
      </p:sp>
      <p:pic>
        <p:nvPicPr>
          <p:cNvPr id="6" name="Picture 5">
            <a:hlinkClick r:id="rId5" action="ppaction://hlinksldjump"/>
            <a:extLst>
              <a:ext uri="{FF2B5EF4-FFF2-40B4-BE49-F238E27FC236}">
                <a16:creationId xmlns:a16="http://schemas.microsoft.com/office/drawing/2014/main" id="{62CB372E-4CD7-5AE8-AA2C-506EAB5041F8}"/>
              </a:ext>
            </a:extLst>
          </p:cNvPr>
          <p:cNvPicPr>
            <a:picLocks noChangeAspect="1"/>
          </p:cNvPicPr>
          <p:nvPr/>
        </p:nvPicPr>
        <p:blipFill>
          <a:blip r:embed="rId6"/>
          <a:srcRect/>
          <a:stretch/>
        </p:blipFill>
        <p:spPr>
          <a:xfrm>
            <a:off x="518962" y="1477057"/>
            <a:ext cx="7881881" cy="4054829"/>
          </a:xfrm>
          <a:prstGeom prst="rect">
            <a:avLst/>
          </a:prstGeom>
          <a:ln>
            <a:solidFill>
              <a:srgbClr val="7F7F7F"/>
            </a:solidFill>
          </a:ln>
        </p:spPr>
      </p:pic>
      <p:grpSp>
        <p:nvGrpSpPr>
          <p:cNvPr id="12" name="Group 11">
            <a:extLst>
              <a:ext uri="{FF2B5EF4-FFF2-40B4-BE49-F238E27FC236}">
                <a16:creationId xmlns:a16="http://schemas.microsoft.com/office/drawing/2014/main" id="{E2394AFA-7CFC-F92D-B31B-1CE1CE690419}"/>
              </a:ext>
            </a:extLst>
          </p:cNvPr>
          <p:cNvGrpSpPr/>
          <p:nvPr/>
        </p:nvGrpSpPr>
        <p:grpSpPr>
          <a:xfrm>
            <a:off x="1784703" y="1980794"/>
            <a:ext cx="10086188" cy="4632938"/>
            <a:chOff x="-2255929" y="4089523"/>
            <a:chExt cx="6556244" cy="2743770"/>
          </a:xfrm>
        </p:grpSpPr>
        <p:sp>
          <p:nvSpPr>
            <p:cNvPr id="7" name="TextBox 6">
              <a:extLst>
                <a:ext uri="{FF2B5EF4-FFF2-40B4-BE49-F238E27FC236}">
                  <a16:creationId xmlns:a16="http://schemas.microsoft.com/office/drawing/2014/main" id="{95F81E8B-0ADF-063C-316A-EC020A1A1BE5}"/>
                </a:ext>
              </a:extLst>
            </p:cNvPr>
            <p:cNvSpPr txBox="1"/>
            <p:nvPr/>
          </p:nvSpPr>
          <p:spPr>
            <a:xfrm>
              <a:off x="-2255929" y="6626282"/>
              <a:ext cx="5081155" cy="207011"/>
            </a:xfrm>
            <a:prstGeom prst="rect">
              <a:avLst/>
            </a:prstGeom>
            <a:noFill/>
          </p:spPr>
          <p:txBody>
            <a:bodyPr wrap="square" rtlCol="0">
              <a:spAutoFit/>
            </a:bodyPr>
            <a:lstStyle/>
            <a:p>
              <a:pPr algn="ctr"/>
              <a:r>
                <a:rPr lang="en-US" sz="1600" b="1" dirty="0">
                  <a:solidFill>
                    <a:schemeClr val="accent3">
                      <a:lumMod val="75000"/>
                    </a:schemeClr>
                  </a:solidFill>
                  <a:latin typeface="Proxima Nova Rg" panose="02000506030000020004" pitchFamily="50" charset="0"/>
                  <a:ea typeface="Roboto" panose="02000000000000000000" pitchFamily="2" charset="0"/>
                  <a:cs typeface="Roboto" panose="02000000000000000000" pitchFamily="2" charset="0"/>
                </a:rPr>
                <a:t>Sharable and Reproducible</a:t>
              </a:r>
            </a:p>
          </p:txBody>
        </p:sp>
        <p:pic>
          <p:nvPicPr>
            <p:cNvPr id="10" name="Picture 9">
              <a:hlinkClick r:id="rId7" action="ppaction://hlinksldjump"/>
              <a:extLst>
                <a:ext uri="{FF2B5EF4-FFF2-40B4-BE49-F238E27FC236}">
                  <a16:creationId xmlns:a16="http://schemas.microsoft.com/office/drawing/2014/main" id="{5205D5CD-1850-4B28-20B5-D8A66D506E9B}"/>
                </a:ext>
              </a:extLst>
            </p:cNvPr>
            <p:cNvPicPr>
              <a:picLocks noChangeAspect="1"/>
            </p:cNvPicPr>
            <p:nvPr/>
          </p:nvPicPr>
          <p:blipFill>
            <a:blip r:embed="rId8"/>
            <a:stretch>
              <a:fillRect/>
            </a:stretch>
          </p:blipFill>
          <p:spPr>
            <a:xfrm>
              <a:off x="-518423" y="4089523"/>
              <a:ext cx="4818738" cy="2545221"/>
            </a:xfrm>
            <a:prstGeom prst="rect">
              <a:avLst/>
            </a:prstGeom>
            <a:ln>
              <a:solidFill>
                <a:srgbClr val="7F7F7F"/>
              </a:solidFill>
            </a:ln>
          </p:spPr>
        </p:pic>
      </p:grpSp>
      <p:sp>
        <p:nvSpPr>
          <p:cNvPr id="18" name="Title 27">
            <a:extLst>
              <a:ext uri="{FF2B5EF4-FFF2-40B4-BE49-F238E27FC236}">
                <a16:creationId xmlns:a16="http://schemas.microsoft.com/office/drawing/2014/main" id="{ECDDB019-8F47-D5E3-6FBC-B9A36F8B30E5}"/>
              </a:ext>
            </a:extLst>
          </p:cNvPr>
          <p:cNvSpPr>
            <a:spLocks noGrp="1"/>
          </p:cNvSpPr>
          <p:nvPr>
            <p:ph type="ctrTitle"/>
          </p:nvPr>
        </p:nvSpPr>
        <p:spPr>
          <a:xfrm>
            <a:off x="0" y="251079"/>
            <a:ext cx="12191999" cy="571021"/>
          </a:xfrm>
        </p:spPr>
        <p:txBody>
          <a:bodyPr>
            <a:normAutofit/>
          </a:bodyPr>
          <a:lstStyle/>
          <a:p>
            <a:r>
              <a:rPr lang="en-US" sz="2800">
                <a:solidFill>
                  <a:srgbClr val="7F7F7F"/>
                </a:solidFill>
                <a:latin typeface="Poppins"/>
                <a:cs typeface="Poppins"/>
                <a:sym typeface="Proxima Nova"/>
              </a:rPr>
              <a:t>Via Foundry:  Multi-omics Science</a:t>
            </a:r>
            <a:endParaRPr lang="en-US" sz="2800">
              <a:latin typeface="Poppins"/>
              <a:cs typeface="Poppins"/>
            </a:endParaRPr>
          </a:p>
        </p:txBody>
      </p:sp>
    </p:spTree>
    <p:extLst>
      <p:ext uri="{BB962C8B-B14F-4D97-AF65-F5344CB8AC3E}">
        <p14:creationId xmlns:p14="http://schemas.microsoft.com/office/powerpoint/2010/main" val="301648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139;p9">
            <a:extLst>
              <a:ext uri="{FF2B5EF4-FFF2-40B4-BE49-F238E27FC236}">
                <a16:creationId xmlns:a16="http://schemas.microsoft.com/office/drawing/2014/main" id="{AB84859E-65E3-00DE-437E-7F0D3608AD60}"/>
              </a:ext>
            </a:extLst>
          </p:cNvPr>
          <p:cNvSpPr txBox="1"/>
          <p:nvPr/>
        </p:nvSpPr>
        <p:spPr>
          <a:xfrm>
            <a:off x="5553844" y="3363245"/>
            <a:ext cx="1512505"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Create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Select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Import pipelines</a:t>
            </a:r>
          </a:p>
        </p:txBody>
      </p:sp>
      <p:sp>
        <p:nvSpPr>
          <p:cNvPr id="82" name="Rectangle: Rounded Corners 81">
            <a:extLst>
              <a:ext uri="{FF2B5EF4-FFF2-40B4-BE49-F238E27FC236}">
                <a16:creationId xmlns:a16="http://schemas.microsoft.com/office/drawing/2014/main" id="{DD35763F-4A9A-DB52-E392-D99C465132A9}"/>
              </a:ext>
            </a:extLst>
          </p:cNvPr>
          <p:cNvSpPr/>
          <p:nvPr/>
        </p:nvSpPr>
        <p:spPr>
          <a:xfrm>
            <a:off x="4739699" y="4825954"/>
            <a:ext cx="2515001" cy="9650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52;p9">
            <a:extLst>
              <a:ext uri="{FF2B5EF4-FFF2-40B4-BE49-F238E27FC236}">
                <a16:creationId xmlns:a16="http://schemas.microsoft.com/office/drawing/2014/main" id="{FD5CECE6-61A6-FC55-29BA-5263267A7A0E}"/>
              </a:ext>
            </a:extLst>
          </p:cNvPr>
          <p:cNvSpPr/>
          <p:nvPr/>
        </p:nvSpPr>
        <p:spPr>
          <a:xfrm>
            <a:off x="369747" y="2319280"/>
            <a:ext cx="3577182" cy="2069250"/>
          </a:xfrm>
          <a:prstGeom prst="roundRect">
            <a:avLst>
              <a:gd name="adj" fmla="val 16667"/>
            </a:avLst>
          </a:prstGeom>
          <a:noFill/>
          <a:ln w="3175" cap="flat" cmpd="sng">
            <a:solidFill>
              <a:schemeClr val="tx1"/>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9" name="Google Shape;139;p9">
            <a:extLst>
              <a:ext uri="{FF2B5EF4-FFF2-40B4-BE49-F238E27FC236}">
                <a16:creationId xmlns:a16="http://schemas.microsoft.com/office/drawing/2014/main" id="{7DDDE41E-643E-3FE3-1ECC-E3D91762E97C}"/>
              </a:ext>
            </a:extLst>
          </p:cNvPr>
          <p:cNvSpPr txBox="1"/>
          <p:nvPr/>
        </p:nvSpPr>
        <p:spPr>
          <a:xfrm>
            <a:off x="10132947" y="3399691"/>
            <a:ext cx="1251784"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Fusion</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Insights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Refinement</a:t>
            </a:r>
          </a:p>
        </p:txBody>
      </p:sp>
      <p:sp>
        <p:nvSpPr>
          <p:cNvPr id="7" name="Google Shape;99;g16c601cbab4_0_189">
            <a:extLst>
              <a:ext uri="{FF2B5EF4-FFF2-40B4-BE49-F238E27FC236}">
                <a16:creationId xmlns:a16="http://schemas.microsoft.com/office/drawing/2014/main" id="{448D7527-AD89-E148-CCC5-FA9D87D304CD}"/>
              </a:ext>
            </a:extLst>
          </p:cNvPr>
          <p:cNvSpPr txBox="1"/>
          <p:nvPr/>
        </p:nvSpPr>
        <p:spPr>
          <a:xfrm>
            <a:off x="1225293" y="1989730"/>
            <a:ext cx="1866091" cy="289911"/>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200" b="1" dirty="0">
                <a:solidFill>
                  <a:srgbClr val="7F7F7F"/>
                </a:solidFill>
                <a:latin typeface="Proxima Nova Rg"/>
                <a:sym typeface="Proxima Nova"/>
              </a:rPr>
              <a:t>Experiment Design</a:t>
            </a:r>
            <a:endParaRPr sz="1200" b="1" dirty="0">
              <a:solidFill>
                <a:srgbClr val="7F7F7F"/>
              </a:solidFill>
              <a:latin typeface="Proxima Nova Rg"/>
              <a:sym typeface="Proxima Nova"/>
            </a:endParaRPr>
          </a:p>
        </p:txBody>
      </p:sp>
      <p:sp>
        <p:nvSpPr>
          <p:cNvPr id="9" name="Google Shape;99;g16c601cbab4_0_189">
            <a:extLst>
              <a:ext uri="{FF2B5EF4-FFF2-40B4-BE49-F238E27FC236}">
                <a16:creationId xmlns:a16="http://schemas.microsoft.com/office/drawing/2014/main" id="{59D5E93E-2E0C-F169-BCA6-D66C3805FA79}"/>
              </a:ext>
            </a:extLst>
          </p:cNvPr>
          <p:cNvSpPr txBox="1"/>
          <p:nvPr/>
        </p:nvSpPr>
        <p:spPr>
          <a:xfrm>
            <a:off x="289208" y="3409065"/>
            <a:ext cx="921167" cy="58627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buClr>
                <a:srgbClr val="000000"/>
              </a:buClr>
              <a:buSzPts val="1800"/>
              <a:buFont typeface="Arial"/>
              <a:buNone/>
            </a:pPr>
            <a:r>
              <a:rPr lang="en-US" sz="1000" dirty="0">
                <a:solidFill>
                  <a:srgbClr val="7F7F7F"/>
                </a:solidFill>
                <a:latin typeface="Proxima Nova Rg"/>
                <a:ea typeface="Proxima Nova Rg"/>
                <a:cs typeface="Proxima Nova Rg"/>
                <a:sym typeface="Proxima Nova"/>
              </a:rPr>
              <a:t>Bio Samples Collected &amp; Processed</a:t>
            </a:r>
          </a:p>
        </p:txBody>
      </p:sp>
      <p:sp>
        <p:nvSpPr>
          <p:cNvPr id="14" name="Arrow: Right 13">
            <a:extLst>
              <a:ext uri="{FF2B5EF4-FFF2-40B4-BE49-F238E27FC236}">
                <a16:creationId xmlns:a16="http://schemas.microsoft.com/office/drawing/2014/main" id="{082C3717-FF26-EE67-3856-DDE3D983898F}"/>
              </a:ext>
            </a:extLst>
          </p:cNvPr>
          <p:cNvSpPr/>
          <p:nvPr/>
        </p:nvSpPr>
        <p:spPr>
          <a:xfrm>
            <a:off x="1107048" y="35971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AB68A65-4F3F-6932-1B71-2D941B269A2F}"/>
              </a:ext>
            </a:extLst>
          </p:cNvPr>
          <p:cNvGrpSpPr/>
          <p:nvPr/>
        </p:nvGrpSpPr>
        <p:grpSpPr>
          <a:xfrm>
            <a:off x="1481259" y="3044298"/>
            <a:ext cx="2400296" cy="1415617"/>
            <a:chOff x="1506551" y="2811491"/>
            <a:chExt cx="2382098" cy="1415617"/>
          </a:xfrm>
        </p:grpSpPr>
        <p:sp>
          <p:nvSpPr>
            <p:cNvPr id="13" name="Rectangle 12">
              <a:extLst>
                <a:ext uri="{FF2B5EF4-FFF2-40B4-BE49-F238E27FC236}">
                  <a16:creationId xmlns:a16="http://schemas.microsoft.com/office/drawing/2014/main" id="{EFEE00BE-F960-F7F9-E6EE-245618130A51}"/>
                </a:ext>
              </a:extLst>
            </p:cNvPr>
            <p:cNvSpPr/>
            <p:nvPr/>
          </p:nvSpPr>
          <p:spPr>
            <a:xfrm>
              <a:off x="1506551" y="2811491"/>
              <a:ext cx="1385999" cy="141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Epigenomics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Transcriptomics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Proteomics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Metabolomics</a:t>
              </a:r>
            </a:p>
          </p:txBody>
        </p:sp>
        <p:sp>
          <p:nvSpPr>
            <p:cNvPr id="15" name="Rectangle 14">
              <a:extLst>
                <a:ext uri="{FF2B5EF4-FFF2-40B4-BE49-F238E27FC236}">
                  <a16:creationId xmlns:a16="http://schemas.microsoft.com/office/drawing/2014/main" id="{9EEFC0DA-68CF-02C5-15F2-5E37A6A063AC}"/>
                </a:ext>
              </a:extLst>
            </p:cNvPr>
            <p:cNvSpPr/>
            <p:nvPr/>
          </p:nvSpPr>
          <p:spPr>
            <a:xfrm>
              <a:off x="2640915" y="2817656"/>
              <a:ext cx="1247734" cy="140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Glycomics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Single cell</a:t>
              </a:r>
            </a:p>
            <a:p>
              <a:pPr marL="176213" indent="-176213">
                <a:spcAft>
                  <a:spcPts val="900"/>
                </a:spcAft>
                <a:buFont typeface="Wingdings" panose="05000000000000000000" pitchFamily="2" charset="2"/>
                <a:buChar char="q"/>
              </a:pPr>
              <a:r>
                <a:rPr lang="en-US" sz="1000" dirty="0">
                  <a:solidFill>
                    <a:srgbClr val="7F7F7F"/>
                  </a:solidFill>
                  <a:latin typeface="Proxima Nova Rg"/>
                </a:rPr>
                <a:t>Lipidomics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Metagenomics </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a:p>
              <a:pPr marL="176213" indent="-176213">
                <a:spcAft>
                  <a:spcPts val="900"/>
                </a:spcAft>
                <a:buFont typeface="Wingdings" panose="05000000000000000000" pitchFamily="2" charset="2"/>
                <a:buChar char="q"/>
              </a:pPr>
              <a:endParaRPr lang="en-US" sz="1000" dirty="0">
                <a:solidFill>
                  <a:srgbClr val="7F7F7F"/>
                </a:solidFill>
                <a:latin typeface="Proxima Nova Rg"/>
              </a:endParaRPr>
            </a:p>
          </p:txBody>
        </p:sp>
      </p:grpSp>
      <p:grpSp>
        <p:nvGrpSpPr>
          <p:cNvPr id="31" name="Group 30">
            <a:extLst>
              <a:ext uri="{FF2B5EF4-FFF2-40B4-BE49-F238E27FC236}">
                <a16:creationId xmlns:a16="http://schemas.microsoft.com/office/drawing/2014/main" id="{43F83DF7-27F6-9432-9895-2948770FD444}"/>
              </a:ext>
            </a:extLst>
          </p:cNvPr>
          <p:cNvGrpSpPr/>
          <p:nvPr/>
        </p:nvGrpSpPr>
        <p:grpSpPr>
          <a:xfrm>
            <a:off x="8173607" y="2502388"/>
            <a:ext cx="2366533" cy="822960"/>
            <a:chOff x="4683332" y="2860254"/>
            <a:chExt cx="2348591" cy="822960"/>
          </a:xfrm>
        </p:grpSpPr>
        <p:sp>
          <p:nvSpPr>
            <p:cNvPr id="32" name="Arrow: Right 31">
              <a:extLst>
                <a:ext uri="{FF2B5EF4-FFF2-40B4-BE49-F238E27FC236}">
                  <a16:creationId xmlns:a16="http://schemas.microsoft.com/office/drawing/2014/main" id="{A2A2C40D-6B0C-332B-3DF1-6F780E4B9133}"/>
                </a:ext>
              </a:extLst>
            </p:cNvPr>
            <p:cNvSpPr/>
            <p:nvPr/>
          </p:nvSpPr>
          <p:spPr>
            <a:xfrm>
              <a:off x="4683332"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5A7F6D6-CFB5-CB78-B8B5-B29B334A9814}"/>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Google Shape;99;g16c601cbab4_0_189">
              <a:extLst>
                <a:ext uri="{FF2B5EF4-FFF2-40B4-BE49-F238E27FC236}">
                  <a16:creationId xmlns:a16="http://schemas.microsoft.com/office/drawing/2014/main" id="{A8CE2E69-E8FF-83D8-1421-AC776AF109B7}"/>
                </a:ext>
              </a:extLst>
            </p:cNvPr>
            <p:cNvSpPr txBox="1"/>
            <p:nvPr/>
          </p:nvSpPr>
          <p:spPr>
            <a:xfrm>
              <a:off x="5049091" y="3105158"/>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Operationalize</a:t>
              </a:r>
              <a:endParaRPr sz="1400" b="1" dirty="0">
                <a:solidFill>
                  <a:srgbClr val="7F7F7F"/>
                </a:solidFill>
                <a:latin typeface="Proxima Nova Rg"/>
                <a:sym typeface="Proxima Nova"/>
              </a:endParaRPr>
            </a:p>
          </p:txBody>
        </p:sp>
      </p:grpSp>
      <p:grpSp>
        <p:nvGrpSpPr>
          <p:cNvPr id="35" name="Group 34">
            <a:extLst>
              <a:ext uri="{FF2B5EF4-FFF2-40B4-BE49-F238E27FC236}">
                <a16:creationId xmlns:a16="http://schemas.microsoft.com/office/drawing/2014/main" id="{061566D3-D6B6-8E4B-76E9-C7312DA2BA9E}"/>
              </a:ext>
            </a:extLst>
          </p:cNvPr>
          <p:cNvGrpSpPr/>
          <p:nvPr/>
        </p:nvGrpSpPr>
        <p:grpSpPr>
          <a:xfrm>
            <a:off x="9962963" y="2502388"/>
            <a:ext cx="1608954" cy="822960"/>
            <a:chOff x="4745204" y="2860254"/>
            <a:chExt cx="1596757" cy="822960"/>
          </a:xfrm>
        </p:grpSpPr>
        <p:sp>
          <p:nvSpPr>
            <p:cNvPr id="36" name="Arrow: Right 35">
              <a:extLst>
                <a:ext uri="{FF2B5EF4-FFF2-40B4-BE49-F238E27FC236}">
                  <a16:creationId xmlns:a16="http://schemas.microsoft.com/office/drawing/2014/main" id="{CB6E444A-F4C6-DCAA-26DD-1ABA15B1ACD8}"/>
                </a:ext>
              </a:extLst>
            </p:cNvPr>
            <p:cNvSpPr/>
            <p:nvPr/>
          </p:nvSpPr>
          <p:spPr>
            <a:xfrm>
              <a:off x="4745204"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AB8D3A3-4CF6-98B3-98A6-C37D21162AEC}"/>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8" name="Google Shape;99;g16c601cbab4_0_189">
              <a:extLst>
                <a:ext uri="{FF2B5EF4-FFF2-40B4-BE49-F238E27FC236}">
                  <a16:creationId xmlns:a16="http://schemas.microsoft.com/office/drawing/2014/main" id="{42C5CE4C-C1CE-7926-8E1D-7865A21D42A2}"/>
                </a:ext>
              </a:extLst>
            </p:cNvPr>
            <p:cNvSpPr txBox="1"/>
            <p:nvPr/>
          </p:nvSpPr>
          <p:spPr>
            <a:xfrm>
              <a:off x="5215036" y="3113845"/>
              <a:ext cx="1126925"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Analyze</a:t>
              </a:r>
            </a:p>
          </p:txBody>
        </p:sp>
      </p:grpSp>
      <p:sp>
        <p:nvSpPr>
          <p:cNvPr id="43" name="Google Shape;99;g16c601cbab4_0_189">
            <a:extLst>
              <a:ext uri="{FF2B5EF4-FFF2-40B4-BE49-F238E27FC236}">
                <a16:creationId xmlns:a16="http://schemas.microsoft.com/office/drawing/2014/main" id="{8E07483A-BB2A-5A17-7696-B0A78C670690}"/>
              </a:ext>
            </a:extLst>
          </p:cNvPr>
          <p:cNvSpPr txBox="1"/>
          <p:nvPr/>
        </p:nvSpPr>
        <p:spPr>
          <a:xfrm>
            <a:off x="4095443" y="2735322"/>
            <a:ext cx="1249574"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Metadata </a:t>
            </a:r>
          </a:p>
        </p:txBody>
      </p:sp>
      <p:sp>
        <p:nvSpPr>
          <p:cNvPr id="44" name="Left Bracket 43">
            <a:extLst>
              <a:ext uri="{FF2B5EF4-FFF2-40B4-BE49-F238E27FC236}">
                <a16:creationId xmlns:a16="http://schemas.microsoft.com/office/drawing/2014/main" id="{2066EAF4-96BB-F91C-0A48-ECCAD741AACE}"/>
              </a:ext>
            </a:extLst>
          </p:cNvPr>
          <p:cNvSpPr/>
          <p:nvPr/>
        </p:nvSpPr>
        <p:spPr>
          <a:xfrm rot="5400000">
            <a:off x="5921835" y="-4607453"/>
            <a:ext cx="381538" cy="11919222"/>
          </a:xfrm>
          <a:prstGeom prst="leftBracket">
            <a:avLst/>
          </a:prstGeom>
          <a:noFill/>
          <a:ln w="12700">
            <a:solidFill>
              <a:srgbClr val="409537">
                <a:alpha val="81961"/>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Google Shape;99;g16c601cbab4_0_189">
            <a:extLst>
              <a:ext uri="{FF2B5EF4-FFF2-40B4-BE49-F238E27FC236}">
                <a16:creationId xmlns:a16="http://schemas.microsoft.com/office/drawing/2014/main" id="{6A82F853-5402-1FE0-5F97-BAD2E03B640F}"/>
              </a:ext>
            </a:extLst>
          </p:cNvPr>
          <p:cNvSpPr txBox="1"/>
          <p:nvPr/>
        </p:nvSpPr>
        <p:spPr>
          <a:xfrm>
            <a:off x="4214899" y="874928"/>
            <a:ext cx="3669261" cy="553316"/>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Project Management / Collaboration</a:t>
            </a:r>
          </a:p>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FAIR Data </a:t>
            </a:r>
          </a:p>
        </p:txBody>
      </p:sp>
      <p:cxnSp>
        <p:nvCxnSpPr>
          <p:cNvPr id="72" name="Straight Arrow Connector 71">
            <a:extLst>
              <a:ext uri="{FF2B5EF4-FFF2-40B4-BE49-F238E27FC236}">
                <a16:creationId xmlns:a16="http://schemas.microsoft.com/office/drawing/2014/main" id="{E7C599C8-6DE7-790C-9309-B9CFEECE23ED}"/>
              </a:ext>
            </a:extLst>
          </p:cNvPr>
          <p:cNvCxnSpPr>
            <a:cxnSpLocks/>
          </p:cNvCxnSpPr>
          <p:nvPr/>
        </p:nvCxnSpPr>
        <p:spPr>
          <a:xfrm>
            <a:off x="6008296" y="1428244"/>
            <a:ext cx="0" cy="320040"/>
          </a:xfrm>
          <a:prstGeom prst="straightConnector1">
            <a:avLst/>
          </a:prstGeom>
          <a:ln w="6350">
            <a:solidFill>
              <a:srgbClr val="FE7F65"/>
            </a:solidFill>
            <a:prstDash val="dash"/>
            <a:headEnd type="stealth"/>
            <a:tailEnd type="stealth"/>
          </a:ln>
        </p:spPr>
        <p:style>
          <a:lnRef idx="1">
            <a:schemeClr val="accent1"/>
          </a:lnRef>
          <a:fillRef idx="0">
            <a:schemeClr val="accent1"/>
          </a:fillRef>
          <a:effectRef idx="0">
            <a:schemeClr val="accent1"/>
          </a:effectRef>
          <a:fontRef idx="minor">
            <a:schemeClr val="tx1"/>
          </a:fontRef>
        </p:style>
      </p:cxnSp>
      <p:pic>
        <p:nvPicPr>
          <p:cNvPr id="1028" name="Picture 4" descr="import data Icon - Free PNG &amp; SVG 2018305 - Noun Project">
            <a:extLst>
              <a:ext uri="{FF2B5EF4-FFF2-40B4-BE49-F238E27FC236}">
                <a16:creationId xmlns:a16="http://schemas.microsoft.com/office/drawing/2014/main" id="{323EC6DB-1C31-491C-380E-AB4DF6021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024" y="2402998"/>
            <a:ext cx="370955" cy="3709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chanical gears - Free icons">
            <a:extLst>
              <a:ext uri="{FF2B5EF4-FFF2-40B4-BE49-F238E27FC236}">
                <a16:creationId xmlns:a16="http://schemas.microsoft.com/office/drawing/2014/main" id="{D9B372B2-C473-86CF-26A9-61669ACEB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3385" y="2463612"/>
            <a:ext cx="340457" cy="3404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s Icons - Free SVG &amp; PNG Insights Images - Noun Project">
            <a:extLst>
              <a:ext uri="{FF2B5EF4-FFF2-40B4-BE49-F238E27FC236}">
                <a16:creationId xmlns:a16="http://schemas.microsoft.com/office/drawing/2014/main" id="{5C3F0973-8BD0-AC8C-C8BC-EDFFD17CD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6290" y="2407108"/>
            <a:ext cx="358711" cy="35871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FB5D7B59-06AE-3278-A54F-FC02929330B5}"/>
              </a:ext>
            </a:extLst>
          </p:cNvPr>
          <p:cNvGrpSpPr/>
          <p:nvPr/>
        </p:nvGrpSpPr>
        <p:grpSpPr>
          <a:xfrm>
            <a:off x="6733168" y="2461642"/>
            <a:ext cx="2577903" cy="822960"/>
            <a:chOff x="4442802" y="2818657"/>
            <a:chExt cx="2558355" cy="822960"/>
          </a:xfrm>
        </p:grpSpPr>
        <p:sp>
          <p:nvSpPr>
            <p:cNvPr id="19" name="Arrow: Right 18">
              <a:extLst>
                <a:ext uri="{FF2B5EF4-FFF2-40B4-BE49-F238E27FC236}">
                  <a16:creationId xmlns:a16="http://schemas.microsoft.com/office/drawing/2014/main" id="{9746136E-500F-7BB8-33E0-FCC164B4E7A6}"/>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A5E2C11E-03FA-5E6C-0FBB-CD7A8E268428}"/>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24" name="Google Shape;99;g16c601cbab4_0_189">
              <a:extLst>
                <a:ext uri="{FF2B5EF4-FFF2-40B4-BE49-F238E27FC236}">
                  <a16:creationId xmlns:a16="http://schemas.microsoft.com/office/drawing/2014/main" id="{082946FD-044C-59DB-46EB-C0AB86F2EC56}"/>
                </a:ext>
              </a:extLst>
            </p:cNvPr>
            <p:cNvSpPr txBox="1"/>
            <p:nvPr/>
          </p:nvSpPr>
          <p:spPr>
            <a:xfrm>
              <a:off x="5018325" y="3123435"/>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Import</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grpSp>
      <p:sp>
        <p:nvSpPr>
          <p:cNvPr id="73" name="Google Shape;139;p9">
            <a:extLst>
              <a:ext uri="{FF2B5EF4-FFF2-40B4-BE49-F238E27FC236}">
                <a16:creationId xmlns:a16="http://schemas.microsoft.com/office/drawing/2014/main" id="{357574FB-8B90-1006-6CDC-5484956624FC}"/>
              </a:ext>
            </a:extLst>
          </p:cNvPr>
          <p:cNvSpPr txBox="1"/>
          <p:nvPr/>
        </p:nvSpPr>
        <p:spPr>
          <a:xfrm>
            <a:off x="7066350" y="3363245"/>
            <a:ext cx="1335352"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Illumina</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PacBio</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Nanopore</a:t>
            </a:r>
            <a:endParaRPr sz="1000" dirty="0">
              <a:solidFill>
                <a:srgbClr val="7F7F7F"/>
              </a:solidFill>
              <a:latin typeface="Proxima Nova Rg"/>
              <a:sym typeface="Arial"/>
            </a:endParaRPr>
          </a:p>
        </p:txBody>
      </p:sp>
      <p:pic>
        <p:nvPicPr>
          <p:cNvPr id="1032" name="Picture 8" descr="Workflow - Free arrows icons">
            <a:extLst>
              <a:ext uri="{FF2B5EF4-FFF2-40B4-BE49-F238E27FC236}">
                <a16:creationId xmlns:a16="http://schemas.microsoft.com/office/drawing/2014/main" id="{5123104E-B470-5ACC-ADFF-45B652DBFE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805" y="2397852"/>
            <a:ext cx="322118" cy="322118"/>
          </a:xfrm>
          <a:prstGeom prst="rect">
            <a:avLst/>
          </a:prstGeom>
          <a:noFill/>
          <a:extLst>
            <a:ext uri="{909E8E84-426E-40DD-AFC4-6F175D3DCCD1}">
              <a14:hiddenFill xmlns:a14="http://schemas.microsoft.com/office/drawing/2010/main">
                <a:solidFill>
                  <a:srgbClr val="FFFFFF"/>
                </a:solidFill>
              </a14:hiddenFill>
            </a:ext>
          </a:extLst>
        </p:spPr>
      </p:pic>
      <p:sp>
        <p:nvSpPr>
          <p:cNvPr id="78" name="Google Shape;139;p9">
            <a:extLst>
              <a:ext uri="{FF2B5EF4-FFF2-40B4-BE49-F238E27FC236}">
                <a16:creationId xmlns:a16="http://schemas.microsoft.com/office/drawing/2014/main" id="{A57E5FE4-3201-7246-D598-7C3E1ED89964}"/>
              </a:ext>
            </a:extLst>
          </p:cNvPr>
          <p:cNvSpPr txBox="1"/>
          <p:nvPr/>
        </p:nvSpPr>
        <p:spPr>
          <a:xfrm>
            <a:off x="8401702" y="3363245"/>
            <a:ext cx="1795708"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Data Processing</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Full control</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Versioning/provenance </a:t>
            </a:r>
            <a:endParaRPr sz="1000" dirty="0">
              <a:solidFill>
                <a:srgbClr val="7F7F7F"/>
              </a:solidFill>
              <a:latin typeface="Proxima Nova Rg"/>
              <a:sym typeface="Arial"/>
            </a:endParaRPr>
          </a:p>
        </p:txBody>
      </p:sp>
      <p:sp>
        <p:nvSpPr>
          <p:cNvPr id="12" name="Google Shape;99;g16c601cbab4_0_189">
            <a:extLst>
              <a:ext uri="{FF2B5EF4-FFF2-40B4-BE49-F238E27FC236}">
                <a16:creationId xmlns:a16="http://schemas.microsoft.com/office/drawing/2014/main" id="{ADB1738B-B3C9-C961-9B05-6C119DD56F8B}"/>
              </a:ext>
            </a:extLst>
          </p:cNvPr>
          <p:cNvSpPr txBox="1"/>
          <p:nvPr/>
        </p:nvSpPr>
        <p:spPr>
          <a:xfrm>
            <a:off x="355916" y="2468336"/>
            <a:ext cx="792698" cy="421614"/>
          </a:xfrm>
          <a:prstGeom prst="rect">
            <a:avLst/>
          </a:prstGeom>
          <a:noFill/>
          <a:ln>
            <a:noFill/>
          </a:ln>
        </p:spPr>
        <p:txBody>
          <a:bodyPr spcFirstLastPara="1" wrap="square" lIns="91425" tIns="45700" rIns="91425" bIns="45700" anchor="ctr" anchorCtr="0">
            <a:spAutoFit/>
          </a:bodyPr>
          <a:lstStyle/>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Reference</a:t>
            </a:r>
          </a:p>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Data</a:t>
            </a:r>
          </a:p>
        </p:txBody>
      </p:sp>
      <p:sp>
        <p:nvSpPr>
          <p:cNvPr id="21" name="Arrow: Right 20">
            <a:extLst>
              <a:ext uri="{FF2B5EF4-FFF2-40B4-BE49-F238E27FC236}">
                <a16:creationId xmlns:a16="http://schemas.microsoft.com/office/drawing/2014/main" id="{173174D8-0BC9-C042-0F17-041728986ACB}"/>
              </a:ext>
            </a:extLst>
          </p:cNvPr>
          <p:cNvSpPr/>
          <p:nvPr/>
        </p:nvSpPr>
        <p:spPr>
          <a:xfrm>
            <a:off x="1107048" y="2555012"/>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A4B2D61-42A8-6360-205C-549170ADE134}"/>
              </a:ext>
            </a:extLst>
          </p:cNvPr>
          <p:cNvSpPr/>
          <p:nvPr/>
        </p:nvSpPr>
        <p:spPr>
          <a:xfrm>
            <a:off x="1478436" y="2406646"/>
            <a:ext cx="879386"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Internal</a:t>
            </a:r>
          </a:p>
          <a:p>
            <a:pPr marL="176213" indent="-176213">
              <a:spcAft>
                <a:spcPts val="900"/>
              </a:spcAft>
              <a:buFont typeface="Wingdings" panose="05000000000000000000" pitchFamily="2" charset="2"/>
              <a:buChar char="q"/>
            </a:pPr>
            <a:r>
              <a:rPr lang="en-US" sz="1000" dirty="0">
                <a:solidFill>
                  <a:srgbClr val="7F7F7F"/>
                </a:solidFill>
                <a:latin typeface="Proxima Nova Rg"/>
              </a:rPr>
              <a:t>Public</a:t>
            </a:r>
          </a:p>
        </p:txBody>
      </p:sp>
      <p:sp>
        <p:nvSpPr>
          <p:cNvPr id="40" name="Rectangle 39">
            <a:extLst>
              <a:ext uri="{FF2B5EF4-FFF2-40B4-BE49-F238E27FC236}">
                <a16:creationId xmlns:a16="http://schemas.microsoft.com/office/drawing/2014/main" id="{1A032832-48CB-7A51-5FD5-887AE7BD80EF}"/>
              </a:ext>
            </a:extLst>
          </p:cNvPr>
          <p:cNvSpPr/>
          <p:nvPr/>
        </p:nvSpPr>
        <p:spPr>
          <a:xfrm>
            <a:off x="2625793" y="2406646"/>
            <a:ext cx="993731"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3rd Party</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p:txBody>
      </p:sp>
      <p:sp>
        <p:nvSpPr>
          <p:cNvPr id="46" name="Rectangle: Rounded Corners 45">
            <a:extLst>
              <a:ext uri="{FF2B5EF4-FFF2-40B4-BE49-F238E27FC236}">
                <a16:creationId xmlns:a16="http://schemas.microsoft.com/office/drawing/2014/main" id="{89BD71C6-DB22-EA8A-AB89-EA4DC3A60D14}"/>
              </a:ext>
            </a:extLst>
          </p:cNvPr>
          <p:cNvSpPr/>
          <p:nvPr/>
        </p:nvSpPr>
        <p:spPr>
          <a:xfrm>
            <a:off x="1194529" y="2406081"/>
            <a:ext cx="2511131" cy="499867"/>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3AA5C234-246F-7EF9-61D6-CD33BB42FD4A}"/>
              </a:ext>
            </a:extLst>
          </p:cNvPr>
          <p:cNvSpPr/>
          <p:nvPr/>
        </p:nvSpPr>
        <p:spPr>
          <a:xfrm>
            <a:off x="1194529" y="3055423"/>
            <a:ext cx="2511131" cy="1269994"/>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6FF1EF02-8FC2-3F49-5829-AC6A8D3F27E6}"/>
              </a:ext>
            </a:extLst>
          </p:cNvPr>
          <p:cNvGrpSpPr/>
          <p:nvPr/>
        </p:nvGrpSpPr>
        <p:grpSpPr>
          <a:xfrm>
            <a:off x="2189018" y="5680681"/>
            <a:ext cx="7980218" cy="908860"/>
            <a:chOff x="2189018" y="5680681"/>
            <a:chExt cx="7980218" cy="908860"/>
          </a:xfrm>
        </p:grpSpPr>
        <p:sp>
          <p:nvSpPr>
            <p:cNvPr id="54" name="Google Shape;265;p10">
              <a:extLst>
                <a:ext uri="{FF2B5EF4-FFF2-40B4-BE49-F238E27FC236}">
                  <a16:creationId xmlns:a16="http://schemas.microsoft.com/office/drawing/2014/main" id="{05B4B240-D624-F02D-7BA9-22FFC02788B3}"/>
                </a:ext>
              </a:extLst>
            </p:cNvPr>
            <p:cNvSpPr/>
            <p:nvPr/>
          </p:nvSpPr>
          <p:spPr>
            <a:xfrm>
              <a:off x="2189018" y="5680681"/>
              <a:ext cx="7980218" cy="908860"/>
            </a:xfrm>
            <a:prstGeom prst="rightArrow">
              <a:avLst>
                <a:gd name="adj1" fmla="val 50000"/>
                <a:gd name="adj2" fmla="val 50000"/>
              </a:avLst>
            </a:prstGeom>
            <a:gradFill>
              <a:gsLst>
                <a:gs pos="0">
                  <a:schemeClr val="lt1"/>
                </a:gs>
                <a:gs pos="77000">
                  <a:srgbClr val="7F7F7F"/>
                </a:gs>
                <a:gs pos="100000">
                  <a:srgbClr val="7F7F7F"/>
                </a:gs>
              </a:gsLst>
              <a:lin ang="2700000" scaled="0"/>
            </a:gra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dirty="0">
                <a:solidFill>
                  <a:schemeClr val="dk1"/>
                </a:solidFill>
                <a:latin typeface="Arial"/>
                <a:ea typeface="Arial"/>
                <a:cs typeface="Arial"/>
                <a:sym typeface="Arial"/>
              </a:endParaRPr>
            </a:p>
          </p:txBody>
        </p:sp>
        <p:sp>
          <p:nvSpPr>
            <p:cNvPr id="55" name="Google Shape;277;p10">
              <a:extLst>
                <a:ext uri="{FF2B5EF4-FFF2-40B4-BE49-F238E27FC236}">
                  <a16:creationId xmlns:a16="http://schemas.microsoft.com/office/drawing/2014/main" id="{F0849BF0-D5F4-13BD-5B15-8C3363EEE3FE}"/>
                </a:ext>
              </a:extLst>
            </p:cNvPr>
            <p:cNvSpPr txBox="1"/>
            <p:nvPr/>
          </p:nvSpPr>
          <p:spPr>
            <a:xfrm>
              <a:off x="3391310" y="5839613"/>
              <a:ext cx="5575634" cy="61923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3200"/>
                <a:buFont typeface="Arial"/>
                <a:buNone/>
              </a:pPr>
              <a:r>
                <a:rPr lang="en-US" sz="3200" b="0" i="1" u="none" strike="noStrike" cap="none" dirty="0">
                  <a:solidFill>
                    <a:schemeClr val="bg1"/>
                  </a:solidFill>
                  <a:latin typeface="Poppins" panose="00000500000000000000" pitchFamily="2" charset="0"/>
                  <a:ea typeface="Proxima Nova Rg"/>
                  <a:cs typeface="Poppins" panose="00000500000000000000" pitchFamily="2" charset="0"/>
                  <a:sym typeface="Proxima Nova"/>
                </a:rPr>
                <a:t>Science Accelerated</a:t>
              </a:r>
              <a:endParaRPr sz="3200" b="0" i="0" u="none" strike="noStrike" cap="none" dirty="0">
                <a:solidFill>
                  <a:schemeClr val="bg1"/>
                </a:solidFill>
                <a:latin typeface="Poppins" panose="00000500000000000000" pitchFamily="2" charset="0"/>
                <a:ea typeface="Proxima Nova Rg"/>
                <a:cs typeface="Poppins" panose="00000500000000000000" pitchFamily="2" charset="0"/>
                <a:sym typeface="Proxima Nova"/>
              </a:endParaRPr>
            </a:p>
          </p:txBody>
        </p:sp>
      </p:grpSp>
      <p:sp>
        <p:nvSpPr>
          <p:cNvPr id="16" name="Google Shape;152;p9">
            <a:extLst>
              <a:ext uri="{FF2B5EF4-FFF2-40B4-BE49-F238E27FC236}">
                <a16:creationId xmlns:a16="http://schemas.microsoft.com/office/drawing/2014/main" id="{0561CB5C-87AE-B105-A2FD-D90425419200}"/>
              </a:ext>
            </a:extLst>
          </p:cNvPr>
          <p:cNvSpPr/>
          <p:nvPr/>
        </p:nvSpPr>
        <p:spPr>
          <a:xfrm>
            <a:off x="152993" y="1611605"/>
            <a:ext cx="11704228" cy="4069076"/>
          </a:xfrm>
          <a:prstGeom prst="roundRect">
            <a:avLst>
              <a:gd name="adj" fmla="val 16667"/>
            </a:avLst>
          </a:prstGeom>
          <a:noFill/>
          <a:ln w="12700" cap="flat" cmpd="sng">
            <a:solidFill>
              <a:srgbClr val="6697C2"/>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6" name="Rectangle 25">
            <a:extLst>
              <a:ext uri="{FF2B5EF4-FFF2-40B4-BE49-F238E27FC236}">
                <a16:creationId xmlns:a16="http://schemas.microsoft.com/office/drawing/2014/main" id="{D909F618-94BF-DF5A-CF0E-13CC64416347}"/>
              </a:ext>
            </a:extLst>
          </p:cNvPr>
          <p:cNvSpPr/>
          <p:nvPr/>
        </p:nvSpPr>
        <p:spPr>
          <a:xfrm>
            <a:off x="4955929" y="4617542"/>
            <a:ext cx="2217911" cy="944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3DCED83F-390D-9839-919A-BC0B1058ED1E}"/>
              </a:ext>
            </a:extLst>
          </p:cNvPr>
          <p:cNvCxnSpPr>
            <a:cxnSpLocks/>
          </p:cNvCxnSpPr>
          <p:nvPr/>
        </p:nvCxnSpPr>
        <p:spPr>
          <a:xfrm>
            <a:off x="11084952" y="3576751"/>
            <a:ext cx="350579" cy="0"/>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E0C9C71-C4FF-C34C-27B1-4C7BE5A8AF43}"/>
              </a:ext>
            </a:extLst>
          </p:cNvPr>
          <p:cNvCxnSpPr>
            <a:cxnSpLocks/>
          </p:cNvCxnSpPr>
          <p:nvPr/>
        </p:nvCxnSpPr>
        <p:spPr>
          <a:xfrm flipV="1">
            <a:off x="11435531" y="2159427"/>
            <a:ext cx="0" cy="1381918"/>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FCFF93E-1EA1-0999-5B96-3E4A984DED0A}"/>
              </a:ext>
            </a:extLst>
          </p:cNvPr>
          <p:cNvCxnSpPr>
            <a:cxnSpLocks/>
          </p:cNvCxnSpPr>
          <p:nvPr/>
        </p:nvCxnSpPr>
        <p:spPr>
          <a:xfrm>
            <a:off x="3081500" y="2124000"/>
            <a:ext cx="8354031" cy="4254"/>
          </a:xfrm>
          <a:prstGeom prst="straightConnector1">
            <a:avLst/>
          </a:prstGeom>
          <a:ln w="25400">
            <a:solidFill>
              <a:srgbClr val="FF0000"/>
            </a:solidFill>
            <a:prstDash val="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289277C7-5A7E-4BB3-A396-267E29E80118}"/>
              </a:ext>
            </a:extLst>
          </p:cNvPr>
          <p:cNvSpPr/>
          <p:nvPr/>
        </p:nvSpPr>
        <p:spPr>
          <a:xfrm>
            <a:off x="3827520" y="28375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oogle Shape;139;p9">
            <a:extLst>
              <a:ext uri="{FF2B5EF4-FFF2-40B4-BE49-F238E27FC236}">
                <a16:creationId xmlns:a16="http://schemas.microsoft.com/office/drawing/2014/main" id="{0A91EAD6-1E96-3CC7-9692-6846070BD8EF}"/>
              </a:ext>
            </a:extLst>
          </p:cNvPr>
          <p:cNvSpPr txBox="1"/>
          <p:nvPr/>
        </p:nvSpPr>
        <p:spPr>
          <a:xfrm>
            <a:off x="4196074" y="3363245"/>
            <a:ext cx="1381509"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Integrated</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Customizable</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Metadata server</a:t>
            </a:r>
            <a:endParaRPr sz="1000" dirty="0">
              <a:solidFill>
                <a:srgbClr val="7F7F7F"/>
              </a:solidFill>
              <a:latin typeface="Proxima Nova Rg"/>
              <a:sym typeface="Arial"/>
            </a:endParaRPr>
          </a:p>
        </p:txBody>
      </p:sp>
      <p:pic>
        <p:nvPicPr>
          <p:cNvPr id="1026" name="Picture 2" descr="Metadata Icons - Free SVG &amp; PNG Metadata Images - Noun Project">
            <a:extLst>
              <a:ext uri="{FF2B5EF4-FFF2-40B4-BE49-F238E27FC236}">
                <a16:creationId xmlns:a16="http://schemas.microsoft.com/office/drawing/2014/main" id="{B6382A96-27F9-5F0E-3234-9299018C26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7185" y="2401294"/>
            <a:ext cx="256519" cy="256519"/>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95;g16c601cbab4_0_189" descr="A picture containing graphical user interface&#10;&#10;Description automatically generated">
            <a:extLst>
              <a:ext uri="{FF2B5EF4-FFF2-40B4-BE49-F238E27FC236}">
                <a16:creationId xmlns:a16="http://schemas.microsoft.com/office/drawing/2014/main" id="{EF004C1A-C40C-2E15-439C-AAEF89781431}"/>
              </a:ext>
            </a:extLst>
          </p:cNvPr>
          <p:cNvPicPr preferRelativeResize="0"/>
          <p:nvPr/>
        </p:nvPicPr>
        <p:blipFill rotWithShape="1">
          <a:blip r:embed="rId8">
            <a:alphaModFix/>
          </a:blip>
          <a:srcRect/>
          <a:stretch/>
        </p:blipFill>
        <p:spPr>
          <a:xfrm>
            <a:off x="221855" y="-348564"/>
            <a:ext cx="1828800" cy="1826064"/>
          </a:xfrm>
          <a:prstGeom prst="rect">
            <a:avLst/>
          </a:prstGeom>
          <a:noFill/>
          <a:ln>
            <a:noFill/>
          </a:ln>
        </p:spPr>
      </p:pic>
      <p:grpSp>
        <p:nvGrpSpPr>
          <p:cNvPr id="8" name="Group 7">
            <a:extLst>
              <a:ext uri="{FF2B5EF4-FFF2-40B4-BE49-F238E27FC236}">
                <a16:creationId xmlns:a16="http://schemas.microsoft.com/office/drawing/2014/main" id="{489BF1B9-686A-2AC7-C396-F0DA2EC42A93}"/>
              </a:ext>
            </a:extLst>
          </p:cNvPr>
          <p:cNvGrpSpPr/>
          <p:nvPr/>
        </p:nvGrpSpPr>
        <p:grpSpPr>
          <a:xfrm>
            <a:off x="5220661" y="2461748"/>
            <a:ext cx="457201" cy="822960"/>
            <a:chOff x="4442802" y="2818657"/>
            <a:chExt cx="453734" cy="822960"/>
          </a:xfrm>
        </p:grpSpPr>
        <p:sp>
          <p:nvSpPr>
            <p:cNvPr id="10" name="Arrow: Right 9">
              <a:extLst>
                <a:ext uri="{FF2B5EF4-FFF2-40B4-BE49-F238E27FC236}">
                  <a16:creationId xmlns:a16="http://schemas.microsoft.com/office/drawing/2014/main" id="{4F53C98C-AF9D-BC31-366B-479130EE8FAA}"/>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8D2AD4B-29F7-F650-E8BA-BEE99AFBA3AC}"/>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Google Shape;99;g16c601cbab4_0_189">
            <a:extLst>
              <a:ext uri="{FF2B5EF4-FFF2-40B4-BE49-F238E27FC236}">
                <a16:creationId xmlns:a16="http://schemas.microsoft.com/office/drawing/2014/main" id="{250075EF-0C93-EEC5-5F92-262D52C26160}"/>
              </a:ext>
            </a:extLst>
          </p:cNvPr>
          <p:cNvSpPr txBox="1"/>
          <p:nvPr/>
        </p:nvSpPr>
        <p:spPr>
          <a:xfrm>
            <a:off x="5678887" y="2748424"/>
            <a:ext cx="1088437"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b="1" dirty="0">
                <a:solidFill>
                  <a:srgbClr val="7F7F7F"/>
                </a:solidFill>
                <a:latin typeface="Proxima Nova Rg"/>
                <a:sym typeface="Proxima Nova"/>
              </a:rPr>
              <a:t>Pipelines</a:t>
            </a:r>
            <a:r>
              <a:rPr lang="en-US" sz="1400" b="1" dirty="0">
                <a:solidFill>
                  <a:srgbClr val="7F7F7F"/>
                </a:solidFill>
                <a:latin typeface="Proxima Nova Rg"/>
                <a:sym typeface="Proxima Nova"/>
              </a:rPr>
              <a:t> </a:t>
            </a:r>
          </a:p>
        </p:txBody>
      </p:sp>
      <p:sp>
        <p:nvSpPr>
          <p:cNvPr id="28" name="Title 27">
            <a:extLst>
              <a:ext uri="{FF2B5EF4-FFF2-40B4-BE49-F238E27FC236}">
                <a16:creationId xmlns:a16="http://schemas.microsoft.com/office/drawing/2014/main" id="{5C05EC2E-7283-A570-C46D-2479118BEB0C}"/>
              </a:ext>
            </a:extLst>
          </p:cNvPr>
          <p:cNvSpPr>
            <a:spLocks noGrp="1"/>
          </p:cNvSpPr>
          <p:nvPr>
            <p:ph type="ctrTitle"/>
          </p:nvPr>
        </p:nvSpPr>
        <p:spPr>
          <a:xfrm>
            <a:off x="0" y="251079"/>
            <a:ext cx="12191999" cy="571021"/>
          </a:xfrm>
        </p:spPr>
        <p:txBody>
          <a:bodyPr>
            <a:normAutofit/>
          </a:bodyPr>
          <a:lstStyle/>
          <a:p>
            <a:r>
              <a:rPr lang="en-US" sz="2800" dirty="0">
                <a:solidFill>
                  <a:srgbClr val="7F7F7F"/>
                </a:solidFill>
                <a:latin typeface="Poppins"/>
                <a:cs typeface="Poppins"/>
                <a:sym typeface="Proxima Nova"/>
              </a:rPr>
              <a:t>Via Foundry:  Accelerating Data Analytics</a:t>
            </a:r>
            <a:endParaRPr lang="en-US" sz="2800" dirty="0">
              <a:latin typeface="Poppins"/>
              <a:cs typeface="Poppins"/>
            </a:endParaRPr>
          </a:p>
        </p:txBody>
      </p:sp>
      <p:sp>
        <p:nvSpPr>
          <p:cNvPr id="53" name="Oval 52">
            <a:extLst>
              <a:ext uri="{FF2B5EF4-FFF2-40B4-BE49-F238E27FC236}">
                <a16:creationId xmlns:a16="http://schemas.microsoft.com/office/drawing/2014/main" id="{66E757F0-A312-E1D4-2F4C-FD29EC23D791}"/>
              </a:ext>
            </a:extLst>
          </p:cNvPr>
          <p:cNvSpPr/>
          <p:nvPr/>
        </p:nvSpPr>
        <p:spPr>
          <a:xfrm>
            <a:off x="4083408" y="2397851"/>
            <a:ext cx="1295047" cy="1022629"/>
          </a:xfrm>
          <a:prstGeom prst="ellipse">
            <a:avLst/>
          </a:prstGeom>
          <a:noFill/>
          <a:ln>
            <a:solidFill>
              <a:srgbClr val="FF0000">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F9DD58F5-19F9-9E34-6F02-6FFDFA1FD555}"/>
              </a:ext>
            </a:extLst>
          </p:cNvPr>
          <p:cNvCxnSpPr/>
          <p:nvPr/>
        </p:nvCxnSpPr>
        <p:spPr>
          <a:xfrm>
            <a:off x="720215" y="5278315"/>
            <a:ext cx="10749280" cy="0"/>
          </a:xfrm>
          <a:prstGeom prst="straightConnector1">
            <a:avLst/>
          </a:prstGeom>
          <a:ln>
            <a:solidFill>
              <a:srgbClr val="FE7F6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657D2ED-8A0B-861B-A902-4ED40187571A}"/>
              </a:ext>
            </a:extLst>
          </p:cNvPr>
          <p:cNvGrpSpPr>
            <a:grpSpLocks noChangeAspect="1"/>
          </p:cNvGrpSpPr>
          <p:nvPr/>
        </p:nvGrpSpPr>
        <p:grpSpPr>
          <a:xfrm>
            <a:off x="4756665" y="4042265"/>
            <a:ext cx="2464574" cy="2616483"/>
            <a:chOff x="3444270" y="790108"/>
            <a:chExt cx="5303458" cy="5277493"/>
          </a:xfrm>
          <a:scene3d>
            <a:camera prst="isometricOffAxis2Top"/>
            <a:lightRig rig="threePt" dir="t"/>
          </a:scene3d>
        </p:grpSpPr>
        <p:sp>
          <p:nvSpPr>
            <p:cNvPr id="27" name="Arrow: Circular 49">
              <a:extLst>
                <a:ext uri="{FF2B5EF4-FFF2-40B4-BE49-F238E27FC236}">
                  <a16:creationId xmlns:a16="http://schemas.microsoft.com/office/drawing/2014/main" id="{4727C057-4B72-C2D4-6C0F-BE98AE89C7BA}"/>
                </a:ext>
              </a:extLst>
            </p:cNvPr>
            <p:cNvSpPr/>
            <p:nvPr/>
          </p:nvSpPr>
          <p:spPr>
            <a:xfrm>
              <a:off x="3632507" y="790108"/>
              <a:ext cx="5115221" cy="5115221"/>
            </a:xfrm>
            <a:prstGeom prst="circularArrow">
              <a:avLst>
                <a:gd name="adj1" fmla="val 5085"/>
                <a:gd name="adj2" fmla="val 327528"/>
                <a:gd name="adj3" fmla="val 1472472"/>
                <a:gd name="adj4" fmla="val 1619943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7" name="Arrow: Circular 50">
              <a:extLst>
                <a:ext uri="{FF2B5EF4-FFF2-40B4-BE49-F238E27FC236}">
                  <a16:creationId xmlns:a16="http://schemas.microsoft.com/office/drawing/2014/main" id="{ACF01BB6-3A7F-182E-3617-3DE60C9735FD}"/>
                </a:ext>
              </a:extLst>
            </p:cNvPr>
            <p:cNvSpPr/>
            <p:nvPr/>
          </p:nvSpPr>
          <p:spPr>
            <a:xfrm>
              <a:off x="3538389" y="952380"/>
              <a:ext cx="5115221" cy="5115221"/>
            </a:xfrm>
            <a:prstGeom prst="circularArrow">
              <a:avLst>
                <a:gd name="adj1" fmla="val 5085"/>
                <a:gd name="adj2" fmla="val 327528"/>
                <a:gd name="adj3" fmla="val 8671970"/>
                <a:gd name="adj4" fmla="val 180050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9" name="Arrow: Circular 51">
              <a:extLst>
                <a:ext uri="{FF2B5EF4-FFF2-40B4-BE49-F238E27FC236}">
                  <a16:creationId xmlns:a16="http://schemas.microsoft.com/office/drawing/2014/main" id="{F7717FFA-E6F4-50D9-DEB8-BEE4337036B2}"/>
                </a:ext>
              </a:extLst>
            </p:cNvPr>
            <p:cNvSpPr/>
            <p:nvPr/>
          </p:nvSpPr>
          <p:spPr>
            <a:xfrm>
              <a:off x="3444270" y="790108"/>
              <a:ext cx="5115221" cy="5115221"/>
            </a:xfrm>
            <a:prstGeom prst="circularArrow">
              <a:avLst>
                <a:gd name="adj1" fmla="val 5085"/>
                <a:gd name="adj2" fmla="val 327528"/>
                <a:gd name="adj3" fmla="val 15873039"/>
                <a:gd name="adj4" fmla="val 9000000"/>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sp>
        <p:nvSpPr>
          <p:cNvPr id="61" name="Google Shape;99;g16c601cbab4_0_189">
            <a:extLst>
              <a:ext uri="{FF2B5EF4-FFF2-40B4-BE49-F238E27FC236}">
                <a16:creationId xmlns:a16="http://schemas.microsoft.com/office/drawing/2014/main" id="{58391B79-9AE8-B31B-7B69-71F210B7CB40}"/>
              </a:ext>
            </a:extLst>
          </p:cNvPr>
          <p:cNvSpPr txBox="1"/>
          <p:nvPr/>
        </p:nvSpPr>
        <p:spPr>
          <a:xfrm>
            <a:off x="4942315" y="5057516"/>
            <a:ext cx="2109768" cy="468405"/>
          </a:xfrm>
          <a:prstGeom prst="rect">
            <a:avLst/>
          </a:prstGeom>
          <a:noFill/>
          <a:ln>
            <a:noFill/>
          </a:ln>
          <a:scene3d>
            <a:camera prst="perspectiveRelaxedModerately"/>
            <a:lightRig rig="threePt" dir="t"/>
          </a:scene3d>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2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Augmented Intelligence</a:t>
            </a:r>
          </a:p>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0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Generative / LLM / PE / Custom</a:t>
            </a:r>
          </a:p>
        </p:txBody>
      </p:sp>
      <p:sp>
        <p:nvSpPr>
          <p:cNvPr id="62" name="Bent Arrow 61">
            <a:extLst>
              <a:ext uri="{FF2B5EF4-FFF2-40B4-BE49-F238E27FC236}">
                <a16:creationId xmlns:a16="http://schemas.microsoft.com/office/drawing/2014/main" id="{03B10B2D-A713-9964-EAAC-30850C8CC7D3}"/>
              </a:ext>
            </a:extLst>
          </p:cNvPr>
          <p:cNvSpPr/>
          <p:nvPr/>
        </p:nvSpPr>
        <p:spPr>
          <a:xfrm rot="10800000" flipH="1">
            <a:off x="8312079" y="4108228"/>
            <a:ext cx="526165" cy="602676"/>
          </a:xfrm>
          <a:prstGeom prst="bentArrow">
            <a:avLst/>
          </a:prstGeom>
          <a:gradFill>
            <a:gsLst>
              <a:gs pos="100000">
                <a:schemeClr val="bg1">
                  <a:lumMod val="85000"/>
                </a:schemeClr>
              </a:gs>
              <a:gs pos="0">
                <a:schemeClr val="bg1">
                  <a:lumMod val="9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highlight>
                <a:srgbClr val="808080"/>
              </a:highlight>
            </a:endParaRPr>
          </a:p>
        </p:txBody>
      </p:sp>
      <p:pic>
        <p:nvPicPr>
          <p:cNvPr id="63" name="Picture 62" descr="A screenshot of a website&#10;&#10;Description automatically generated">
            <a:extLst>
              <a:ext uri="{FF2B5EF4-FFF2-40B4-BE49-F238E27FC236}">
                <a16:creationId xmlns:a16="http://schemas.microsoft.com/office/drawing/2014/main" id="{A329E140-0D8D-8661-3737-A2A14FF52A35}"/>
              </a:ext>
            </a:extLst>
          </p:cNvPr>
          <p:cNvPicPr>
            <a:picLocks noChangeAspect="1"/>
          </p:cNvPicPr>
          <p:nvPr/>
        </p:nvPicPr>
        <p:blipFill>
          <a:blip r:embed="rId9"/>
          <a:stretch>
            <a:fillRect/>
          </a:stretch>
        </p:blipFill>
        <p:spPr>
          <a:xfrm>
            <a:off x="8936230" y="4213974"/>
            <a:ext cx="1635416" cy="1048544"/>
          </a:xfrm>
          <a:prstGeom prst="rect">
            <a:avLst/>
          </a:prstGeom>
        </p:spPr>
      </p:pic>
      <p:sp>
        <p:nvSpPr>
          <p:cNvPr id="64" name="Google Shape;99;g16c601cbab4_0_189">
            <a:extLst>
              <a:ext uri="{FF2B5EF4-FFF2-40B4-BE49-F238E27FC236}">
                <a16:creationId xmlns:a16="http://schemas.microsoft.com/office/drawing/2014/main" id="{C00D6208-EBD6-8460-4643-0A0B05681C26}"/>
              </a:ext>
            </a:extLst>
          </p:cNvPr>
          <p:cNvSpPr txBox="1"/>
          <p:nvPr/>
        </p:nvSpPr>
        <p:spPr>
          <a:xfrm>
            <a:off x="8877663" y="4016642"/>
            <a:ext cx="1997983"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Share - Publications</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sp>
        <p:nvSpPr>
          <p:cNvPr id="65" name="Slide Number Placeholder 3">
            <a:extLst>
              <a:ext uri="{FF2B5EF4-FFF2-40B4-BE49-F238E27FC236}">
                <a16:creationId xmlns:a16="http://schemas.microsoft.com/office/drawing/2014/main" id="{E984655C-74DC-AB8A-3EF6-4C75121B36FB}"/>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70103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2" name="Google Shape;95;g16c601cbab4_0_189" descr="A picture containing graphical user interface&#10;&#10;Description automatically generated">
            <a:hlinkClick r:id="rId3" action="ppaction://hlinksldjump"/>
            <a:extLst>
              <a:ext uri="{FF2B5EF4-FFF2-40B4-BE49-F238E27FC236}">
                <a16:creationId xmlns:a16="http://schemas.microsoft.com/office/drawing/2014/main" id="{53DC186C-DE99-CFD2-0ADD-CB5D97F06C82}"/>
              </a:ext>
            </a:extLst>
          </p:cNvPr>
          <p:cNvPicPr preferRelativeResize="0"/>
          <p:nvPr/>
        </p:nvPicPr>
        <p:blipFill rotWithShape="1">
          <a:blip r:embed="rId4">
            <a:alphaModFix/>
          </a:blip>
          <a:srcRect/>
          <a:stretch/>
        </p:blipFill>
        <p:spPr>
          <a:xfrm>
            <a:off x="221855" y="-348564"/>
            <a:ext cx="1828800" cy="1826064"/>
          </a:xfrm>
          <a:prstGeom prst="rect">
            <a:avLst/>
          </a:prstGeom>
          <a:noFill/>
          <a:ln>
            <a:noFill/>
          </a:ln>
        </p:spPr>
      </p:pic>
      <p:sp>
        <p:nvSpPr>
          <p:cNvPr id="3" name="Google Shape;106;g16c601cbab4_0_183">
            <a:hlinkClick r:id="rId3" action="ppaction://hlinksldjump"/>
            <a:extLst>
              <a:ext uri="{FF2B5EF4-FFF2-40B4-BE49-F238E27FC236}">
                <a16:creationId xmlns:a16="http://schemas.microsoft.com/office/drawing/2014/main" id="{9CF1E041-40D9-ED3F-BE82-D7ED234B9602}"/>
              </a:ext>
            </a:extLst>
          </p:cNvPr>
          <p:cNvSpPr txBox="1"/>
          <p:nvPr/>
        </p:nvSpPr>
        <p:spPr>
          <a:xfrm>
            <a:off x="0" y="287810"/>
            <a:ext cx="12192000" cy="55331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1A1A1A"/>
              </a:buClr>
              <a:buSzPts val="2400"/>
              <a:buFont typeface="Proxima Nova"/>
              <a:buNone/>
            </a:pPr>
            <a:r>
              <a:rPr lang="en-US" sz="2800" dirty="0">
                <a:solidFill>
                  <a:srgbClr val="7F7F7F"/>
                </a:solidFill>
                <a:latin typeface="Poppins" panose="00000500000000000000" pitchFamily="2" charset="0"/>
                <a:cs typeface="Poppins" panose="00000500000000000000" pitchFamily="2" charset="0"/>
                <a:sym typeface="Proxima Nova"/>
              </a:rPr>
              <a:t>(1) Metadata Tracking</a:t>
            </a:r>
            <a:endParaRPr sz="2800" dirty="0">
              <a:solidFill>
                <a:srgbClr val="7F7F7F"/>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373060C2-9CFF-E1D1-831C-9C0856DF0715}"/>
              </a:ext>
            </a:extLst>
          </p:cNvPr>
          <p:cNvSpPr txBox="1"/>
          <p:nvPr/>
        </p:nvSpPr>
        <p:spPr>
          <a:xfrm>
            <a:off x="685800" y="2852057"/>
            <a:ext cx="3570514" cy="2950084"/>
          </a:xfrm>
          <a:prstGeom prst="rect">
            <a:avLst/>
          </a:prstGeom>
          <a:solidFill>
            <a:schemeClr val="bg1"/>
          </a:solidFill>
        </p:spPr>
        <p:txBody>
          <a:bodyPr wrap="square" rtlCol="0">
            <a:spAutoFit/>
          </a:bodyPr>
          <a:lstStyle/>
          <a:p>
            <a:endParaRPr lang="en-US" dirty="0"/>
          </a:p>
        </p:txBody>
      </p:sp>
      <p:pic>
        <p:nvPicPr>
          <p:cNvPr id="8" name="Picture 7" descr="Text&#10;&#10;Description automatically generated with medium confidence">
            <a:extLst>
              <a:ext uri="{FF2B5EF4-FFF2-40B4-BE49-F238E27FC236}">
                <a16:creationId xmlns:a16="http://schemas.microsoft.com/office/drawing/2014/main" id="{8AAAEBF1-DA81-668C-3B3C-422AB0352074}"/>
              </a:ext>
            </a:extLst>
          </p:cNvPr>
          <p:cNvPicPr>
            <a:picLocks noChangeAspect="1"/>
          </p:cNvPicPr>
          <p:nvPr/>
        </p:nvPicPr>
        <p:blipFill>
          <a:blip r:embed="rId5"/>
          <a:stretch>
            <a:fillRect/>
          </a:stretch>
        </p:blipFill>
        <p:spPr>
          <a:xfrm>
            <a:off x="685800" y="956115"/>
            <a:ext cx="11153224" cy="5677452"/>
          </a:xfrm>
          <a:prstGeom prst="rect">
            <a:avLst/>
          </a:prstGeom>
          <a:noFill/>
          <a:ln w="12700"/>
          <a:effectLst>
            <a:outerShdw blurRad="50800" dist="38100" dir="2700000" algn="tl" rotWithShape="0">
              <a:prstClr val="black">
                <a:alpha val="40000"/>
              </a:prstClr>
            </a:outerShdw>
          </a:effectLst>
        </p:spPr>
      </p:pic>
      <p:sp>
        <p:nvSpPr>
          <p:cNvPr id="4" name="TextBox 3">
            <a:hlinkClick r:id="" action="ppaction://noaction"/>
            <a:extLst>
              <a:ext uri="{FF2B5EF4-FFF2-40B4-BE49-F238E27FC236}">
                <a16:creationId xmlns:a16="http://schemas.microsoft.com/office/drawing/2014/main" id="{394A282B-CA90-05C4-9B08-F18D8E016ABF}"/>
              </a:ext>
            </a:extLst>
          </p:cNvPr>
          <p:cNvSpPr txBox="1"/>
          <p:nvPr/>
        </p:nvSpPr>
        <p:spPr>
          <a:xfrm>
            <a:off x="234290" y="6661107"/>
            <a:ext cx="2498165" cy="184666"/>
          </a:xfrm>
          <a:prstGeom prst="rect">
            <a:avLst/>
          </a:prstGeom>
          <a:noFill/>
        </p:spPr>
        <p:txBody>
          <a:bodyPr wrap="square" rtlCol="0">
            <a:spAutoFit/>
          </a:bodyPr>
          <a:lstStyle/>
          <a:p>
            <a:r>
              <a:rPr lang="en-US" sz="600" dirty="0">
                <a:solidFill>
                  <a:schemeClr val="bg1">
                    <a:lumMod val="65000"/>
                  </a:schemeClr>
                </a:solidFill>
                <a:latin typeface="IBM Plex Mono" panose="020B0509050203000203" pitchFamily="49" charset="0"/>
              </a:rPr>
              <a:t>Via Scientific, Inc. | Proprietary &amp; Confidential</a:t>
            </a:r>
          </a:p>
        </p:txBody>
      </p:sp>
      <p:grpSp>
        <p:nvGrpSpPr>
          <p:cNvPr id="5" name="Group 4">
            <a:extLst>
              <a:ext uri="{FF2B5EF4-FFF2-40B4-BE49-F238E27FC236}">
                <a16:creationId xmlns:a16="http://schemas.microsoft.com/office/drawing/2014/main" id="{E9CA145A-E705-423D-3667-55D6F73D6692}"/>
              </a:ext>
            </a:extLst>
          </p:cNvPr>
          <p:cNvGrpSpPr/>
          <p:nvPr/>
        </p:nvGrpSpPr>
        <p:grpSpPr>
          <a:xfrm>
            <a:off x="8299269" y="1962832"/>
            <a:ext cx="3572577" cy="3861081"/>
            <a:chOff x="8299269" y="1962832"/>
            <a:chExt cx="3572577" cy="3861081"/>
          </a:xfrm>
        </p:grpSpPr>
        <p:sp>
          <p:nvSpPr>
            <p:cNvPr id="21" name="Rectangle 20">
              <a:extLst>
                <a:ext uri="{FF2B5EF4-FFF2-40B4-BE49-F238E27FC236}">
                  <a16:creationId xmlns:a16="http://schemas.microsoft.com/office/drawing/2014/main" id="{AD366C3C-2EF2-CE4A-BCBC-115B06BCE0C9}"/>
                </a:ext>
              </a:extLst>
            </p:cNvPr>
            <p:cNvSpPr/>
            <p:nvPr/>
          </p:nvSpPr>
          <p:spPr>
            <a:xfrm>
              <a:off x="8299269" y="1962832"/>
              <a:ext cx="3572577" cy="3861081"/>
            </a:xfrm>
            <a:prstGeom prst="rect">
              <a:avLst/>
            </a:prstGeom>
            <a:solidFill>
              <a:schemeClr val="bg1">
                <a:lumMod val="85000"/>
              </a:schemeClr>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26;p6">
              <a:extLst>
                <a:ext uri="{FF2B5EF4-FFF2-40B4-BE49-F238E27FC236}">
                  <a16:creationId xmlns:a16="http://schemas.microsoft.com/office/drawing/2014/main" id="{F7017D51-4F08-05B2-F569-E2D54CE70487}"/>
                </a:ext>
              </a:extLst>
            </p:cNvPr>
            <p:cNvSpPr txBox="1"/>
            <p:nvPr/>
          </p:nvSpPr>
          <p:spPr>
            <a:xfrm>
              <a:off x="8412480" y="2124593"/>
              <a:ext cx="3426544" cy="317006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1600" b="1" u="sng" dirty="0">
                  <a:solidFill>
                    <a:schemeClr val="tx2">
                      <a:lumMod val="50000"/>
                    </a:schemeClr>
                  </a:solidFill>
                  <a:latin typeface="Poppins" panose="00000500000000000000" pitchFamily="2" charset="0"/>
                  <a:cs typeface="Poppins" panose="00000500000000000000" pitchFamily="2" charset="0"/>
                  <a:sym typeface="Calibri"/>
                </a:rPr>
                <a:t>Sample Processing History</a:t>
              </a:r>
              <a:endParaRPr sz="1600" b="1" u="sng" dirty="0">
                <a:solidFill>
                  <a:schemeClr val="tx2">
                    <a:lumMod val="50000"/>
                  </a:schemeClr>
                </a:solidFill>
                <a:latin typeface="Poppins" panose="00000500000000000000" pitchFamily="2" charset="0"/>
                <a:cs typeface="Poppins" panose="00000500000000000000" pitchFamily="2" charset="0"/>
                <a:sym typeface="Calibri"/>
              </a:endParaRPr>
            </a:p>
            <a:p>
              <a:pPr marL="0" lvl="0" indent="0" algn="l" rtl="0">
                <a:spcBef>
                  <a:spcPts val="0"/>
                </a:spcBef>
                <a:spcAft>
                  <a:spcPts val="0"/>
                </a:spcAft>
                <a:buNone/>
              </a:pPr>
              <a:endParaRPr sz="1600" dirty="0">
                <a:solidFill>
                  <a:schemeClr val="tx2">
                    <a:lumMod val="50000"/>
                  </a:schemeClr>
                </a:solidFill>
                <a:latin typeface="Poppins" panose="00000500000000000000" pitchFamily="2" charset="0"/>
                <a:cs typeface="Poppins" panose="00000500000000000000" pitchFamily="2" charset="0"/>
                <a:sym typeface="Calibri"/>
              </a:endParaRPr>
            </a:p>
            <a:p>
              <a:pPr marL="457200" lvl="0" indent="-355600" algn="l" rtl="0">
                <a:spcBef>
                  <a:spcPts val="0"/>
                </a:spcBef>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Hierarchical</a:t>
              </a:r>
            </a:p>
            <a:p>
              <a:pPr marL="457200" lvl="0" indent="-355600" algn="l" rtl="0">
                <a:spcBef>
                  <a:spcPts val="0"/>
                </a:spcBef>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Customizable – unlimited fields and parameters</a:t>
              </a:r>
            </a:p>
            <a:p>
              <a:pPr marL="457200" indent="-355600">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Ontology server</a:t>
              </a:r>
            </a:p>
            <a:p>
              <a:pPr marL="457200" lvl="0" indent="-355600" algn="l" rtl="0">
                <a:spcBef>
                  <a:spcPts val="0"/>
                </a:spcBef>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Metadata/pipeline linkage</a:t>
              </a:r>
            </a:p>
            <a:p>
              <a:pPr marL="457200" lvl="0" indent="-355600" algn="l" rtl="0">
                <a:spcBef>
                  <a:spcPts val="0"/>
                </a:spcBef>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Automated metadata tagging</a:t>
              </a:r>
            </a:p>
          </p:txBody>
        </p:sp>
      </p:grpSp>
      <p:sp>
        <p:nvSpPr>
          <p:cNvPr id="7" name="Slide Number Placeholder 3">
            <a:extLst>
              <a:ext uri="{FF2B5EF4-FFF2-40B4-BE49-F238E27FC236}">
                <a16:creationId xmlns:a16="http://schemas.microsoft.com/office/drawing/2014/main" id="{3C37E56C-30A4-350C-EE9A-CA4FD8319524}"/>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189941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139;p9">
            <a:extLst>
              <a:ext uri="{FF2B5EF4-FFF2-40B4-BE49-F238E27FC236}">
                <a16:creationId xmlns:a16="http://schemas.microsoft.com/office/drawing/2014/main" id="{AB84859E-65E3-00DE-437E-7F0D3608AD60}"/>
              </a:ext>
            </a:extLst>
          </p:cNvPr>
          <p:cNvSpPr txBox="1"/>
          <p:nvPr/>
        </p:nvSpPr>
        <p:spPr>
          <a:xfrm>
            <a:off x="5553844" y="3363245"/>
            <a:ext cx="1512505"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Create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Select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Import pipelines</a:t>
            </a:r>
          </a:p>
        </p:txBody>
      </p:sp>
      <p:sp>
        <p:nvSpPr>
          <p:cNvPr id="82" name="Rectangle: Rounded Corners 81">
            <a:extLst>
              <a:ext uri="{FF2B5EF4-FFF2-40B4-BE49-F238E27FC236}">
                <a16:creationId xmlns:a16="http://schemas.microsoft.com/office/drawing/2014/main" id="{DD35763F-4A9A-DB52-E392-D99C465132A9}"/>
              </a:ext>
            </a:extLst>
          </p:cNvPr>
          <p:cNvSpPr/>
          <p:nvPr/>
        </p:nvSpPr>
        <p:spPr>
          <a:xfrm>
            <a:off x="4739699" y="4825954"/>
            <a:ext cx="2515001" cy="9650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52;p9">
            <a:extLst>
              <a:ext uri="{FF2B5EF4-FFF2-40B4-BE49-F238E27FC236}">
                <a16:creationId xmlns:a16="http://schemas.microsoft.com/office/drawing/2014/main" id="{FD5CECE6-61A6-FC55-29BA-5263267A7A0E}"/>
              </a:ext>
            </a:extLst>
          </p:cNvPr>
          <p:cNvSpPr/>
          <p:nvPr/>
        </p:nvSpPr>
        <p:spPr>
          <a:xfrm>
            <a:off x="369747" y="2319280"/>
            <a:ext cx="3577182" cy="2069250"/>
          </a:xfrm>
          <a:prstGeom prst="roundRect">
            <a:avLst>
              <a:gd name="adj" fmla="val 16667"/>
            </a:avLst>
          </a:prstGeom>
          <a:noFill/>
          <a:ln w="3175" cap="flat" cmpd="sng">
            <a:solidFill>
              <a:schemeClr val="tx1"/>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9" name="Google Shape;139;p9">
            <a:extLst>
              <a:ext uri="{FF2B5EF4-FFF2-40B4-BE49-F238E27FC236}">
                <a16:creationId xmlns:a16="http://schemas.microsoft.com/office/drawing/2014/main" id="{7DDDE41E-643E-3FE3-1ECC-E3D91762E97C}"/>
              </a:ext>
            </a:extLst>
          </p:cNvPr>
          <p:cNvSpPr txBox="1"/>
          <p:nvPr/>
        </p:nvSpPr>
        <p:spPr>
          <a:xfrm>
            <a:off x="10132947" y="3399691"/>
            <a:ext cx="1251784"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Fusion</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Insights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Refinement</a:t>
            </a:r>
          </a:p>
        </p:txBody>
      </p:sp>
      <p:sp>
        <p:nvSpPr>
          <p:cNvPr id="7" name="Google Shape;99;g16c601cbab4_0_189">
            <a:extLst>
              <a:ext uri="{FF2B5EF4-FFF2-40B4-BE49-F238E27FC236}">
                <a16:creationId xmlns:a16="http://schemas.microsoft.com/office/drawing/2014/main" id="{448D7527-AD89-E148-CCC5-FA9D87D304CD}"/>
              </a:ext>
            </a:extLst>
          </p:cNvPr>
          <p:cNvSpPr txBox="1"/>
          <p:nvPr/>
        </p:nvSpPr>
        <p:spPr>
          <a:xfrm>
            <a:off x="1225293" y="1989730"/>
            <a:ext cx="1866091" cy="289911"/>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200" b="1" dirty="0">
                <a:solidFill>
                  <a:srgbClr val="7F7F7F"/>
                </a:solidFill>
                <a:latin typeface="Proxima Nova Rg"/>
                <a:sym typeface="Proxima Nova"/>
              </a:rPr>
              <a:t>Experiment Design</a:t>
            </a:r>
            <a:endParaRPr sz="1200" b="1" dirty="0">
              <a:solidFill>
                <a:srgbClr val="7F7F7F"/>
              </a:solidFill>
              <a:latin typeface="Proxima Nova Rg"/>
              <a:sym typeface="Proxima Nova"/>
            </a:endParaRPr>
          </a:p>
        </p:txBody>
      </p:sp>
      <p:sp>
        <p:nvSpPr>
          <p:cNvPr id="9" name="Google Shape;99;g16c601cbab4_0_189">
            <a:extLst>
              <a:ext uri="{FF2B5EF4-FFF2-40B4-BE49-F238E27FC236}">
                <a16:creationId xmlns:a16="http://schemas.microsoft.com/office/drawing/2014/main" id="{59D5E93E-2E0C-F169-BCA6-D66C3805FA79}"/>
              </a:ext>
            </a:extLst>
          </p:cNvPr>
          <p:cNvSpPr txBox="1"/>
          <p:nvPr/>
        </p:nvSpPr>
        <p:spPr>
          <a:xfrm>
            <a:off x="289208" y="3409065"/>
            <a:ext cx="921167" cy="58627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buClr>
                <a:srgbClr val="000000"/>
              </a:buClr>
              <a:buSzPts val="1800"/>
              <a:buFont typeface="Arial"/>
              <a:buNone/>
            </a:pPr>
            <a:r>
              <a:rPr lang="en-US" sz="1000" dirty="0">
                <a:solidFill>
                  <a:srgbClr val="7F7F7F"/>
                </a:solidFill>
                <a:latin typeface="Proxima Nova Rg"/>
                <a:ea typeface="Proxima Nova Rg"/>
                <a:cs typeface="Proxima Nova Rg"/>
                <a:sym typeface="Proxima Nova"/>
              </a:rPr>
              <a:t>Bio Samples Collected &amp; Processed</a:t>
            </a:r>
          </a:p>
        </p:txBody>
      </p:sp>
      <p:sp>
        <p:nvSpPr>
          <p:cNvPr id="14" name="Arrow: Right 13">
            <a:extLst>
              <a:ext uri="{FF2B5EF4-FFF2-40B4-BE49-F238E27FC236}">
                <a16:creationId xmlns:a16="http://schemas.microsoft.com/office/drawing/2014/main" id="{082C3717-FF26-EE67-3856-DDE3D983898F}"/>
              </a:ext>
            </a:extLst>
          </p:cNvPr>
          <p:cNvSpPr/>
          <p:nvPr/>
        </p:nvSpPr>
        <p:spPr>
          <a:xfrm>
            <a:off x="1107048" y="35971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AB68A65-4F3F-6932-1B71-2D941B269A2F}"/>
              </a:ext>
            </a:extLst>
          </p:cNvPr>
          <p:cNvGrpSpPr/>
          <p:nvPr/>
        </p:nvGrpSpPr>
        <p:grpSpPr>
          <a:xfrm>
            <a:off x="1481259" y="3044298"/>
            <a:ext cx="2400296" cy="1415617"/>
            <a:chOff x="1506551" y="2811491"/>
            <a:chExt cx="2382098" cy="1415617"/>
          </a:xfrm>
        </p:grpSpPr>
        <p:sp>
          <p:nvSpPr>
            <p:cNvPr id="13" name="Rectangle 12">
              <a:extLst>
                <a:ext uri="{FF2B5EF4-FFF2-40B4-BE49-F238E27FC236}">
                  <a16:creationId xmlns:a16="http://schemas.microsoft.com/office/drawing/2014/main" id="{EFEE00BE-F960-F7F9-E6EE-245618130A51}"/>
                </a:ext>
              </a:extLst>
            </p:cNvPr>
            <p:cNvSpPr/>
            <p:nvPr/>
          </p:nvSpPr>
          <p:spPr>
            <a:xfrm>
              <a:off x="1506551" y="2811491"/>
              <a:ext cx="1385999" cy="141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Epigenomics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Transcriptomics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Proteomics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Metabolomics</a:t>
              </a:r>
            </a:p>
          </p:txBody>
        </p:sp>
        <p:sp>
          <p:nvSpPr>
            <p:cNvPr id="15" name="Rectangle 14">
              <a:extLst>
                <a:ext uri="{FF2B5EF4-FFF2-40B4-BE49-F238E27FC236}">
                  <a16:creationId xmlns:a16="http://schemas.microsoft.com/office/drawing/2014/main" id="{9EEFC0DA-68CF-02C5-15F2-5E37A6A063AC}"/>
                </a:ext>
              </a:extLst>
            </p:cNvPr>
            <p:cNvSpPr/>
            <p:nvPr/>
          </p:nvSpPr>
          <p:spPr>
            <a:xfrm>
              <a:off x="2640915" y="2817656"/>
              <a:ext cx="1247734" cy="140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Glycomics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Single cell</a:t>
              </a:r>
            </a:p>
            <a:p>
              <a:pPr marL="176213" indent="-176213">
                <a:spcAft>
                  <a:spcPts val="900"/>
                </a:spcAft>
                <a:buFont typeface="Wingdings" panose="05000000000000000000" pitchFamily="2" charset="2"/>
                <a:buChar char="q"/>
              </a:pPr>
              <a:r>
                <a:rPr lang="en-US" sz="1000" dirty="0">
                  <a:solidFill>
                    <a:srgbClr val="7F7F7F"/>
                  </a:solidFill>
                  <a:latin typeface="Proxima Nova Rg"/>
                </a:rPr>
                <a:t>Lipidomics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Metagenomics </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a:p>
              <a:pPr marL="176213" indent="-176213">
                <a:spcAft>
                  <a:spcPts val="900"/>
                </a:spcAft>
                <a:buFont typeface="Wingdings" panose="05000000000000000000" pitchFamily="2" charset="2"/>
                <a:buChar char="q"/>
              </a:pPr>
              <a:endParaRPr lang="en-US" sz="1000" dirty="0">
                <a:solidFill>
                  <a:srgbClr val="7F7F7F"/>
                </a:solidFill>
                <a:latin typeface="Proxima Nova Rg"/>
              </a:endParaRPr>
            </a:p>
          </p:txBody>
        </p:sp>
      </p:grpSp>
      <p:grpSp>
        <p:nvGrpSpPr>
          <p:cNvPr id="31" name="Group 30">
            <a:extLst>
              <a:ext uri="{FF2B5EF4-FFF2-40B4-BE49-F238E27FC236}">
                <a16:creationId xmlns:a16="http://schemas.microsoft.com/office/drawing/2014/main" id="{43F83DF7-27F6-9432-9895-2948770FD444}"/>
              </a:ext>
            </a:extLst>
          </p:cNvPr>
          <p:cNvGrpSpPr/>
          <p:nvPr/>
        </p:nvGrpSpPr>
        <p:grpSpPr>
          <a:xfrm>
            <a:off x="8173607" y="2502388"/>
            <a:ext cx="2366533" cy="822960"/>
            <a:chOff x="4683332" y="2860254"/>
            <a:chExt cx="2348591" cy="822960"/>
          </a:xfrm>
        </p:grpSpPr>
        <p:sp>
          <p:nvSpPr>
            <p:cNvPr id="32" name="Arrow: Right 31">
              <a:extLst>
                <a:ext uri="{FF2B5EF4-FFF2-40B4-BE49-F238E27FC236}">
                  <a16:creationId xmlns:a16="http://schemas.microsoft.com/office/drawing/2014/main" id="{A2A2C40D-6B0C-332B-3DF1-6F780E4B9133}"/>
                </a:ext>
              </a:extLst>
            </p:cNvPr>
            <p:cNvSpPr/>
            <p:nvPr/>
          </p:nvSpPr>
          <p:spPr>
            <a:xfrm>
              <a:off x="4683332"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5A7F6D6-CFB5-CB78-B8B5-B29B334A9814}"/>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Google Shape;99;g16c601cbab4_0_189">
              <a:extLst>
                <a:ext uri="{FF2B5EF4-FFF2-40B4-BE49-F238E27FC236}">
                  <a16:creationId xmlns:a16="http://schemas.microsoft.com/office/drawing/2014/main" id="{A8CE2E69-E8FF-83D8-1421-AC776AF109B7}"/>
                </a:ext>
              </a:extLst>
            </p:cNvPr>
            <p:cNvSpPr txBox="1"/>
            <p:nvPr/>
          </p:nvSpPr>
          <p:spPr>
            <a:xfrm>
              <a:off x="5049091" y="3105158"/>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Operationalize</a:t>
              </a:r>
              <a:endParaRPr sz="1400" b="1" dirty="0">
                <a:solidFill>
                  <a:srgbClr val="7F7F7F"/>
                </a:solidFill>
                <a:latin typeface="Proxima Nova Rg"/>
                <a:sym typeface="Proxima Nova"/>
              </a:endParaRPr>
            </a:p>
          </p:txBody>
        </p:sp>
      </p:grpSp>
      <p:grpSp>
        <p:nvGrpSpPr>
          <p:cNvPr id="35" name="Group 34">
            <a:extLst>
              <a:ext uri="{FF2B5EF4-FFF2-40B4-BE49-F238E27FC236}">
                <a16:creationId xmlns:a16="http://schemas.microsoft.com/office/drawing/2014/main" id="{061566D3-D6B6-8E4B-76E9-C7312DA2BA9E}"/>
              </a:ext>
            </a:extLst>
          </p:cNvPr>
          <p:cNvGrpSpPr/>
          <p:nvPr/>
        </p:nvGrpSpPr>
        <p:grpSpPr>
          <a:xfrm>
            <a:off x="9962963" y="2502388"/>
            <a:ext cx="1608954" cy="822960"/>
            <a:chOff x="4745204" y="2860254"/>
            <a:chExt cx="1596757" cy="822960"/>
          </a:xfrm>
        </p:grpSpPr>
        <p:sp>
          <p:nvSpPr>
            <p:cNvPr id="36" name="Arrow: Right 35">
              <a:extLst>
                <a:ext uri="{FF2B5EF4-FFF2-40B4-BE49-F238E27FC236}">
                  <a16:creationId xmlns:a16="http://schemas.microsoft.com/office/drawing/2014/main" id="{CB6E444A-F4C6-DCAA-26DD-1ABA15B1ACD8}"/>
                </a:ext>
              </a:extLst>
            </p:cNvPr>
            <p:cNvSpPr/>
            <p:nvPr/>
          </p:nvSpPr>
          <p:spPr>
            <a:xfrm>
              <a:off x="4745204"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AB8D3A3-4CF6-98B3-98A6-C37D21162AEC}"/>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8" name="Google Shape;99;g16c601cbab4_0_189">
              <a:extLst>
                <a:ext uri="{FF2B5EF4-FFF2-40B4-BE49-F238E27FC236}">
                  <a16:creationId xmlns:a16="http://schemas.microsoft.com/office/drawing/2014/main" id="{42C5CE4C-C1CE-7926-8E1D-7865A21D42A2}"/>
                </a:ext>
              </a:extLst>
            </p:cNvPr>
            <p:cNvSpPr txBox="1"/>
            <p:nvPr/>
          </p:nvSpPr>
          <p:spPr>
            <a:xfrm>
              <a:off x="5215036" y="3113845"/>
              <a:ext cx="1126925"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Analyze</a:t>
              </a:r>
            </a:p>
          </p:txBody>
        </p:sp>
      </p:grpSp>
      <p:sp>
        <p:nvSpPr>
          <p:cNvPr id="43" name="Google Shape;99;g16c601cbab4_0_189">
            <a:extLst>
              <a:ext uri="{FF2B5EF4-FFF2-40B4-BE49-F238E27FC236}">
                <a16:creationId xmlns:a16="http://schemas.microsoft.com/office/drawing/2014/main" id="{8E07483A-BB2A-5A17-7696-B0A78C670690}"/>
              </a:ext>
            </a:extLst>
          </p:cNvPr>
          <p:cNvSpPr txBox="1"/>
          <p:nvPr/>
        </p:nvSpPr>
        <p:spPr>
          <a:xfrm>
            <a:off x="4095443" y="2735322"/>
            <a:ext cx="1249574"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Metadata </a:t>
            </a:r>
          </a:p>
        </p:txBody>
      </p:sp>
      <p:sp>
        <p:nvSpPr>
          <p:cNvPr id="44" name="Left Bracket 43">
            <a:extLst>
              <a:ext uri="{FF2B5EF4-FFF2-40B4-BE49-F238E27FC236}">
                <a16:creationId xmlns:a16="http://schemas.microsoft.com/office/drawing/2014/main" id="{2066EAF4-96BB-F91C-0A48-ECCAD741AACE}"/>
              </a:ext>
            </a:extLst>
          </p:cNvPr>
          <p:cNvSpPr/>
          <p:nvPr/>
        </p:nvSpPr>
        <p:spPr>
          <a:xfrm rot="5400000">
            <a:off x="5921835" y="-4607453"/>
            <a:ext cx="381538" cy="11919222"/>
          </a:xfrm>
          <a:prstGeom prst="leftBracket">
            <a:avLst/>
          </a:prstGeom>
          <a:noFill/>
          <a:ln w="12700">
            <a:solidFill>
              <a:srgbClr val="409537">
                <a:alpha val="81961"/>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Google Shape;99;g16c601cbab4_0_189">
            <a:extLst>
              <a:ext uri="{FF2B5EF4-FFF2-40B4-BE49-F238E27FC236}">
                <a16:creationId xmlns:a16="http://schemas.microsoft.com/office/drawing/2014/main" id="{6A82F853-5402-1FE0-5F97-BAD2E03B640F}"/>
              </a:ext>
            </a:extLst>
          </p:cNvPr>
          <p:cNvSpPr txBox="1"/>
          <p:nvPr/>
        </p:nvSpPr>
        <p:spPr>
          <a:xfrm>
            <a:off x="4214899" y="874928"/>
            <a:ext cx="3669261" cy="553316"/>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Project Management / Collaboration</a:t>
            </a:r>
          </a:p>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FAIR Data </a:t>
            </a:r>
          </a:p>
        </p:txBody>
      </p:sp>
      <p:cxnSp>
        <p:nvCxnSpPr>
          <p:cNvPr id="72" name="Straight Arrow Connector 71">
            <a:extLst>
              <a:ext uri="{FF2B5EF4-FFF2-40B4-BE49-F238E27FC236}">
                <a16:creationId xmlns:a16="http://schemas.microsoft.com/office/drawing/2014/main" id="{E7C599C8-6DE7-790C-9309-B9CFEECE23ED}"/>
              </a:ext>
            </a:extLst>
          </p:cNvPr>
          <p:cNvCxnSpPr>
            <a:cxnSpLocks/>
          </p:cNvCxnSpPr>
          <p:nvPr/>
        </p:nvCxnSpPr>
        <p:spPr>
          <a:xfrm>
            <a:off x="6008296" y="1428244"/>
            <a:ext cx="0" cy="320040"/>
          </a:xfrm>
          <a:prstGeom prst="straightConnector1">
            <a:avLst/>
          </a:prstGeom>
          <a:ln w="6350">
            <a:solidFill>
              <a:srgbClr val="FE7F65"/>
            </a:solidFill>
            <a:prstDash val="dash"/>
            <a:headEnd type="stealth"/>
            <a:tailEnd type="stealth"/>
          </a:ln>
        </p:spPr>
        <p:style>
          <a:lnRef idx="1">
            <a:schemeClr val="accent1"/>
          </a:lnRef>
          <a:fillRef idx="0">
            <a:schemeClr val="accent1"/>
          </a:fillRef>
          <a:effectRef idx="0">
            <a:schemeClr val="accent1"/>
          </a:effectRef>
          <a:fontRef idx="minor">
            <a:schemeClr val="tx1"/>
          </a:fontRef>
        </p:style>
      </p:cxnSp>
      <p:pic>
        <p:nvPicPr>
          <p:cNvPr id="1028" name="Picture 4" descr="import data Icon - Free PNG &amp; SVG 2018305 - Noun Project">
            <a:extLst>
              <a:ext uri="{FF2B5EF4-FFF2-40B4-BE49-F238E27FC236}">
                <a16:creationId xmlns:a16="http://schemas.microsoft.com/office/drawing/2014/main" id="{323EC6DB-1C31-491C-380E-AB4DF6021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024" y="2402998"/>
            <a:ext cx="370955" cy="3709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chanical gears - Free icons">
            <a:extLst>
              <a:ext uri="{FF2B5EF4-FFF2-40B4-BE49-F238E27FC236}">
                <a16:creationId xmlns:a16="http://schemas.microsoft.com/office/drawing/2014/main" id="{D9B372B2-C473-86CF-26A9-61669ACEB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3385" y="2463612"/>
            <a:ext cx="340457" cy="3404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s Icons - Free SVG &amp; PNG Insights Images - Noun Project">
            <a:extLst>
              <a:ext uri="{FF2B5EF4-FFF2-40B4-BE49-F238E27FC236}">
                <a16:creationId xmlns:a16="http://schemas.microsoft.com/office/drawing/2014/main" id="{5C3F0973-8BD0-AC8C-C8BC-EDFFD17CD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6290" y="2407108"/>
            <a:ext cx="358711" cy="35871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FB5D7B59-06AE-3278-A54F-FC02929330B5}"/>
              </a:ext>
            </a:extLst>
          </p:cNvPr>
          <p:cNvGrpSpPr/>
          <p:nvPr/>
        </p:nvGrpSpPr>
        <p:grpSpPr>
          <a:xfrm>
            <a:off x="6733168" y="2461642"/>
            <a:ext cx="2577903" cy="822960"/>
            <a:chOff x="4442802" y="2818657"/>
            <a:chExt cx="2558355" cy="822960"/>
          </a:xfrm>
        </p:grpSpPr>
        <p:sp>
          <p:nvSpPr>
            <p:cNvPr id="19" name="Arrow: Right 18">
              <a:extLst>
                <a:ext uri="{FF2B5EF4-FFF2-40B4-BE49-F238E27FC236}">
                  <a16:creationId xmlns:a16="http://schemas.microsoft.com/office/drawing/2014/main" id="{9746136E-500F-7BB8-33E0-FCC164B4E7A6}"/>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A5E2C11E-03FA-5E6C-0FBB-CD7A8E268428}"/>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24" name="Google Shape;99;g16c601cbab4_0_189">
              <a:extLst>
                <a:ext uri="{FF2B5EF4-FFF2-40B4-BE49-F238E27FC236}">
                  <a16:creationId xmlns:a16="http://schemas.microsoft.com/office/drawing/2014/main" id="{082946FD-044C-59DB-46EB-C0AB86F2EC56}"/>
                </a:ext>
              </a:extLst>
            </p:cNvPr>
            <p:cNvSpPr txBox="1"/>
            <p:nvPr/>
          </p:nvSpPr>
          <p:spPr>
            <a:xfrm>
              <a:off x="5018325" y="3123435"/>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Import</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grpSp>
      <p:sp>
        <p:nvSpPr>
          <p:cNvPr id="73" name="Google Shape;139;p9">
            <a:extLst>
              <a:ext uri="{FF2B5EF4-FFF2-40B4-BE49-F238E27FC236}">
                <a16:creationId xmlns:a16="http://schemas.microsoft.com/office/drawing/2014/main" id="{357574FB-8B90-1006-6CDC-5484956624FC}"/>
              </a:ext>
            </a:extLst>
          </p:cNvPr>
          <p:cNvSpPr txBox="1"/>
          <p:nvPr/>
        </p:nvSpPr>
        <p:spPr>
          <a:xfrm>
            <a:off x="7066350" y="3363245"/>
            <a:ext cx="1335352"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Illumina</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PacBio</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Nanopore</a:t>
            </a:r>
            <a:endParaRPr sz="1000" dirty="0">
              <a:solidFill>
                <a:srgbClr val="7F7F7F"/>
              </a:solidFill>
              <a:latin typeface="Proxima Nova Rg"/>
              <a:sym typeface="Arial"/>
            </a:endParaRPr>
          </a:p>
        </p:txBody>
      </p:sp>
      <p:pic>
        <p:nvPicPr>
          <p:cNvPr id="1032" name="Picture 8" descr="Workflow - Free arrows icons">
            <a:extLst>
              <a:ext uri="{FF2B5EF4-FFF2-40B4-BE49-F238E27FC236}">
                <a16:creationId xmlns:a16="http://schemas.microsoft.com/office/drawing/2014/main" id="{5123104E-B470-5ACC-ADFF-45B652DBFE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805" y="2397852"/>
            <a:ext cx="322118" cy="322118"/>
          </a:xfrm>
          <a:prstGeom prst="rect">
            <a:avLst/>
          </a:prstGeom>
          <a:noFill/>
          <a:extLst>
            <a:ext uri="{909E8E84-426E-40DD-AFC4-6F175D3DCCD1}">
              <a14:hiddenFill xmlns:a14="http://schemas.microsoft.com/office/drawing/2010/main">
                <a:solidFill>
                  <a:srgbClr val="FFFFFF"/>
                </a:solidFill>
              </a14:hiddenFill>
            </a:ext>
          </a:extLst>
        </p:spPr>
      </p:pic>
      <p:sp>
        <p:nvSpPr>
          <p:cNvPr id="78" name="Google Shape;139;p9">
            <a:extLst>
              <a:ext uri="{FF2B5EF4-FFF2-40B4-BE49-F238E27FC236}">
                <a16:creationId xmlns:a16="http://schemas.microsoft.com/office/drawing/2014/main" id="{A57E5FE4-3201-7246-D598-7C3E1ED89964}"/>
              </a:ext>
            </a:extLst>
          </p:cNvPr>
          <p:cNvSpPr txBox="1"/>
          <p:nvPr/>
        </p:nvSpPr>
        <p:spPr>
          <a:xfrm>
            <a:off x="8401702" y="3363245"/>
            <a:ext cx="1795708"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Data Processing</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Full control</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Versioning/provenance </a:t>
            </a:r>
            <a:endParaRPr sz="1000" dirty="0">
              <a:solidFill>
                <a:srgbClr val="7F7F7F"/>
              </a:solidFill>
              <a:latin typeface="Proxima Nova Rg"/>
              <a:sym typeface="Arial"/>
            </a:endParaRPr>
          </a:p>
        </p:txBody>
      </p:sp>
      <p:sp>
        <p:nvSpPr>
          <p:cNvPr id="12" name="Google Shape;99;g16c601cbab4_0_189">
            <a:extLst>
              <a:ext uri="{FF2B5EF4-FFF2-40B4-BE49-F238E27FC236}">
                <a16:creationId xmlns:a16="http://schemas.microsoft.com/office/drawing/2014/main" id="{ADB1738B-B3C9-C961-9B05-6C119DD56F8B}"/>
              </a:ext>
            </a:extLst>
          </p:cNvPr>
          <p:cNvSpPr txBox="1"/>
          <p:nvPr/>
        </p:nvSpPr>
        <p:spPr>
          <a:xfrm>
            <a:off x="355916" y="2468336"/>
            <a:ext cx="792698" cy="421614"/>
          </a:xfrm>
          <a:prstGeom prst="rect">
            <a:avLst/>
          </a:prstGeom>
          <a:noFill/>
          <a:ln>
            <a:noFill/>
          </a:ln>
        </p:spPr>
        <p:txBody>
          <a:bodyPr spcFirstLastPara="1" wrap="square" lIns="91425" tIns="45700" rIns="91425" bIns="45700" anchor="ctr" anchorCtr="0">
            <a:spAutoFit/>
          </a:bodyPr>
          <a:lstStyle/>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Reference</a:t>
            </a:r>
          </a:p>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Data</a:t>
            </a:r>
          </a:p>
        </p:txBody>
      </p:sp>
      <p:sp>
        <p:nvSpPr>
          <p:cNvPr id="21" name="Arrow: Right 20">
            <a:extLst>
              <a:ext uri="{FF2B5EF4-FFF2-40B4-BE49-F238E27FC236}">
                <a16:creationId xmlns:a16="http://schemas.microsoft.com/office/drawing/2014/main" id="{173174D8-0BC9-C042-0F17-041728986ACB}"/>
              </a:ext>
            </a:extLst>
          </p:cNvPr>
          <p:cNvSpPr/>
          <p:nvPr/>
        </p:nvSpPr>
        <p:spPr>
          <a:xfrm>
            <a:off x="1107048" y="2555012"/>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A4B2D61-42A8-6360-205C-549170ADE134}"/>
              </a:ext>
            </a:extLst>
          </p:cNvPr>
          <p:cNvSpPr/>
          <p:nvPr/>
        </p:nvSpPr>
        <p:spPr>
          <a:xfrm>
            <a:off x="1478436" y="2406646"/>
            <a:ext cx="879386"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Internal</a:t>
            </a:r>
          </a:p>
          <a:p>
            <a:pPr marL="176213" indent="-176213">
              <a:spcAft>
                <a:spcPts val="900"/>
              </a:spcAft>
              <a:buFont typeface="Wingdings" panose="05000000000000000000" pitchFamily="2" charset="2"/>
              <a:buChar char="q"/>
            </a:pPr>
            <a:r>
              <a:rPr lang="en-US" sz="1000" dirty="0">
                <a:solidFill>
                  <a:srgbClr val="7F7F7F"/>
                </a:solidFill>
                <a:latin typeface="Proxima Nova Rg"/>
              </a:rPr>
              <a:t>Public</a:t>
            </a:r>
          </a:p>
        </p:txBody>
      </p:sp>
      <p:sp>
        <p:nvSpPr>
          <p:cNvPr id="40" name="Rectangle 39">
            <a:extLst>
              <a:ext uri="{FF2B5EF4-FFF2-40B4-BE49-F238E27FC236}">
                <a16:creationId xmlns:a16="http://schemas.microsoft.com/office/drawing/2014/main" id="{1A032832-48CB-7A51-5FD5-887AE7BD80EF}"/>
              </a:ext>
            </a:extLst>
          </p:cNvPr>
          <p:cNvSpPr/>
          <p:nvPr/>
        </p:nvSpPr>
        <p:spPr>
          <a:xfrm>
            <a:off x="2625793" y="2406646"/>
            <a:ext cx="993731"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3rd Party</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p:txBody>
      </p:sp>
      <p:sp>
        <p:nvSpPr>
          <p:cNvPr id="46" name="Rectangle: Rounded Corners 45">
            <a:extLst>
              <a:ext uri="{FF2B5EF4-FFF2-40B4-BE49-F238E27FC236}">
                <a16:creationId xmlns:a16="http://schemas.microsoft.com/office/drawing/2014/main" id="{89BD71C6-DB22-EA8A-AB89-EA4DC3A60D14}"/>
              </a:ext>
            </a:extLst>
          </p:cNvPr>
          <p:cNvSpPr/>
          <p:nvPr/>
        </p:nvSpPr>
        <p:spPr>
          <a:xfrm>
            <a:off x="1194529" y="2406081"/>
            <a:ext cx="2511131" cy="499867"/>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3AA5C234-246F-7EF9-61D6-CD33BB42FD4A}"/>
              </a:ext>
            </a:extLst>
          </p:cNvPr>
          <p:cNvSpPr/>
          <p:nvPr/>
        </p:nvSpPr>
        <p:spPr>
          <a:xfrm>
            <a:off x="1194529" y="3055423"/>
            <a:ext cx="2511131" cy="1269994"/>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6FF1EF02-8FC2-3F49-5829-AC6A8D3F27E6}"/>
              </a:ext>
            </a:extLst>
          </p:cNvPr>
          <p:cNvGrpSpPr/>
          <p:nvPr/>
        </p:nvGrpSpPr>
        <p:grpSpPr>
          <a:xfrm>
            <a:off x="2189018" y="5766409"/>
            <a:ext cx="7980218" cy="908860"/>
            <a:chOff x="2189018" y="5680681"/>
            <a:chExt cx="7980218" cy="908860"/>
          </a:xfrm>
        </p:grpSpPr>
        <p:sp>
          <p:nvSpPr>
            <p:cNvPr id="54" name="Google Shape;265;p10">
              <a:extLst>
                <a:ext uri="{FF2B5EF4-FFF2-40B4-BE49-F238E27FC236}">
                  <a16:creationId xmlns:a16="http://schemas.microsoft.com/office/drawing/2014/main" id="{05B4B240-D624-F02D-7BA9-22FFC02788B3}"/>
                </a:ext>
              </a:extLst>
            </p:cNvPr>
            <p:cNvSpPr/>
            <p:nvPr/>
          </p:nvSpPr>
          <p:spPr>
            <a:xfrm>
              <a:off x="2189018" y="5680681"/>
              <a:ext cx="7980218" cy="908860"/>
            </a:xfrm>
            <a:prstGeom prst="rightArrow">
              <a:avLst>
                <a:gd name="adj1" fmla="val 50000"/>
                <a:gd name="adj2" fmla="val 50000"/>
              </a:avLst>
            </a:prstGeom>
            <a:gradFill>
              <a:gsLst>
                <a:gs pos="0">
                  <a:schemeClr val="lt1"/>
                </a:gs>
                <a:gs pos="77000">
                  <a:srgbClr val="7F7F7F"/>
                </a:gs>
                <a:gs pos="100000">
                  <a:srgbClr val="7F7F7F"/>
                </a:gs>
              </a:gsLst>
              <a:lin ang="2700000" scaled="0"/>
            </a:gra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dirty="0">
                <a:solidFill>
                  <a:schemeClr val="dk1"/>
                </a:solidFill>
                <a:latin typeface="Arial"/>
                <a:ea typeface="Arial"/>
                <a:cs typeface="Arial"/>
                <a:sym typeface="Arial"/>
              </a:endParaRPr>
            </a:p>
          </p:txBody>
        </p:sp>
        <p:sp>
          <p:nvSpPr>
            <p:cNvPr id="55" name="Google Shape;277;p10">
              <a:extLst>
                <a:ext uri="{FF2B5EF4-FFF2-40B4-BE49-F238E27FC236}">
                  <a16:creationId xmlns:a16="http://schemas.microsoft.com/office/drawing/2014/main" id="{F0849BF0-D5F4-13BD-5B15-8C3363EEE3FE}"/>
                </a:ext>
              </a:extLst>
            </p:cNvPr>
            <p:cNvSpPr txBox="1"/>
            <p:nvPr/>
          </p:nvSpPr>
          <p:spPr>
            <a:xfrm>
              <a:off x="3391310" y="5839613"/>
              <a:ext cx="5575634" cy="61923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3200"/>
                <a:buFont typeface="Arial"/>
                <a:buNone/>
              </a:pPr>
              <a:r>
                <a:rPr lang="en-US" sz="3200" b="0" i="1" u="none" strike="noStrike" cap="none" dirty="0">
                  <a:solidFill>
                    <a:schemeClr val="bg1"/>
                  </a:solidFill>
                  <a:latin typeface="Poppins" panose="00000500000000000000" pitchFamily="2" charset="0"/>
                  <a:ea typeface="Proxima Nova Rg"/>
                  <a:cs typeface="Poppins" panose="00000500000000000000" pitchFamily="2" charset="0"/>
                  <a:sym typeface="Proxima Nova"/>
                </a:rPr>
                <a:t>Science Accelerated</a:t>
              </a:r>
              <a:endParaRPr sz="3200" b="0" i="0" u="none" strike="noStrike" cap="none" dirty="0">
                <a:solidFill>
                  <a:schemeClr val="bg1"/>
                </a:solidFill>
                <a:latin typeface="Poppins" panose="00000500000000000000" pitchFamily="2" charset="0"/>
                <a:ea typeface="Proxima Nova Rg"/>
                <a:cs typeface="Poppins" panose="00000500000000000000" pitchFamily="2" charset="0"/>
                <a:sym typeface="Proxima Nova"/>
              </a:endParaRPr>
            </a:p>
          </p:txBody>
        </p:sp>
      </p:grpSp>
      <p:sp>
        <p:nvSpPr>
          <p:cNvPr id="16" name="Google Shape;152;p9">
            <a:extLst>
              <a:ext uri="{FF2B5EF4-FFF2-40B4-BE49-F238E27FC236}">
                <a16:creationId xmlns:a16="http://schemas.microsoft.com/office/drawing/2014/main" id="{0561CB5C-87AE-B105-A2FD-D90425419200}"/>
              </a:ext>
            </a:extLst>
          </p:cNvPr>
          <p:cNvSpPr/>
          <p:nvPr/>
        </p:nvSpPr>
        <p:spPr>
          <a:xfrm>
            <a:off x="152993" y="1611605"/>
            <a:ext cx="11669260" cy="4108556"/>
          </a:xfrm>
          <a:prstGeom prst="roundRect">
            <a:avLst>
              <a:gd name="adj" fmla="val 16667"/>
            </a:avLst>
          </a:prstGeom>
          <a:noFill/>
          <a:ln w="12700" cap="flat" cmpd="sng">
            <a:solidFill>
              <a:srgbClr val="6697C2"/>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6" name="Rectangle 25">
            <a:extLst>
              <a:ext uri="{FF2B5EF4-FFF2-40B4-BE49-F238E27FC236}">
                <a16:creationId xmlns:a16="http://schemas.microsoft.com/office/drawing/2014/main" id="{D909F618-94BF-DF5A-CF0E-13CC64416347}"/>
              </a:ext>
            </a:extLst>
          </p:cNvPr>
          <p:cNvSpPr/>
          <p:nvPr/>
        </p:nvSpPr>
        <p:spPr>
          <a:xfrm>
            <a:off x="4987944" y="4304650"/>
            <a:ext cx="2217911" cy="944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3DCED83F-390D-9839-919A-BC0B1058ED1E}"/>
              </a:ext>
            </a:extLst>
          </p:cNvPr>
          <p:cNvCxnSpPr>
            <a:cxnSpLocks/>
          </p:cNvCxnSpPr>
          <p:nvPr/>
        </p:nvCxnSpPr>
        <p:spPr>
          <a:xfrm>
            <a:off x="11084952" y="3576751"/>
            <a:ext cx="350579" cy="0"/>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E0C9C71-C4FF-C34C-27B1-4C7BE5A8AF43}"/>
              </a:ext>
            </a:extLst>
          </p:cNvPr>
          <p:cNvCxnSpPr>
            <a:cxnSpLocks/>
          </p:cNvCxnSpPr>
          <p:nvPr/>
        </p:nvCxnSpPr>
        <p:spPr>
          <a:xfrm flipV="1">
            <a:off x="11435531" y="2159427"/>
            <a:ext cx="0" cy="1381918"/>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FCFF93E-1EA1-0999-5B96-3E4A984DED0A}"/>
              </a:ext>
            </a:extLst>
          </p:cNvPr>
          <p:cNvCxnSpPr>
            <a:cxnSpLocks/>
          </p:cNvCxnSpPr>
          <p:nvPr/>
        </p:nvCxnSpPr>
        <p:spPr>
          <a:xfrm>
            <a:off x="3081500" y="2124000"/>
            <a:ext cx="8354031" cy="4254"/>
          </a:xfrm>
          <a:prstGeom prst="straightConnector1">
            <a:avLst/>
          </a:prstGeom>
          <a:ln w="25400">
            <a:solidFill>
              <a:srgbClr val="FF0000"/>
            </a:solidFill>
            <a:prstDash val="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289277C7-5A7E-4BB3-A396-267E29E80118}"/>
              </a:ext>
            </a:extLst>
          </p:cNvPr>
          <p:cNvSpPr/>
          <p:nvPr/>
        </p:nvSpPr>
        <p:spPr>
          <a:xfrm>
            <a:off x="3827520" y="28375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oogle Shape;139;p9">
            <a:extLst>
              <a:ext uri="{FF2B5EF4-FFF2-40B4-BE49-F238E27FC236}">
                <a16:creationId xmlns:a16="http://schemas.microsoft.com/office/drawing/2014/main" id="{0A91EAD6-1E96-3CC7-9692-6846070BD8EF}"/>
              </a:ext>
            </a:extLst>
          </p:cNvPr>
          <p:cNvSpPr txBox="1"/>
          <p:nvPr/>
        </p:nvSpPr>
        <p:spPr>
          <a:xfrm>
            <a:off x="4196074" y="3363245"/>
            <a:ext cx="1381509"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Integrated</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Customizable</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Metadata server</a:t>
            </a:r>
            <a:endParaRPr sz="1000" dirty="0">
              <a:solidFill>
                <a:srgbClr val="7F7F7F"/>
              </a:solidFill>
              <a:latin typeface="Proxima Nova Rg"/>
              <a:sym typeface="Arial"/>
            </a:endParaRPr>
          </a:p>
        </p:txBody>
      </p:sp>
      <p:pic>
        <p:nvPicPr>
          <p:cNvPr id="1026" name="Picture 2" descr="Metadata Icons - Free SVG &amp; PNG Metadata Images - Noun Project">
            <a:extLst>
              <a:ext uri="{FF2B5EF4-FFF2-40B4-BE49-F238E27FC236}">
                <a16:creationId xmlns:a16="http://schemas.microsoft.com/office/drawing/2014/main" id="{B6382A96-27F9-5F0E-3234-9299018C26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7185" y="2401294"/>
            <a:ext cx="256519" cy="256519"/>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95;g16c601cbab4_0_189" descr="A picture containing graphical user interface&#10;&#10;Description automatically generated">
            <a:extLst>
              <a:ext uri="{FF2B5EF4-FFF2-40B4-BE49-F238E27FC236}">
                <a16:creationId xmlns:a16="http://schemas.microsoft.com/office/drawing/2014/main" id="{EF004C1A-C40C-2E15-439C-AAEF89781431}"/>
              </a:ext>
            </a:extLst>
          </p:cNvPr>
          <p:cNvPicPr preferRelativeResize="0"/>
          <p:nvPr/>
        </p:nvPicPr>
        <p:blipFill rotWithShape="1">
          <a:blip r:embed="rId8">
            <a:alphaModFix/>
          </a:blip>
          <a:srcRect/>
          <a:stretch/>
        </p:blipFill>
        <p:spPr>
          <a:xfrm>
            <a:off x="221855" y="-348564"/>
            <a:ext cx="1828800" cy="1826064"/>
          </a:xfrm>
          <a:prstGeom prst="rect">
            <a:avLst/>
          </a:prstGeom>
          <a:noFill/>
          <a:ln>
            <a:noFill/>
          </a:ln>
        </p:spPr>
      </p:pic>
      <p:grpSp>
        <p:nvGrpSpPr>
          <p:cNvPr id="8" name="Group 7">
            <a:extLst>
              <a:ext uri="{FF2B5EF4-FFF2-40B4-BE49-F238E27FC236}">
                <a16:creationId xmlns:a16="http://schemas.microsoft.com/office/drawing/2014/main" id="{489BF1B9-686A-2AC7-C396-F0DA2EC42A93}"/>
              </a:ext>
            </a:extLst>
          </p:cNvPr>
          <p:cNvGrpSpPr/>
          <p:nvPr/>
        </p:nvGrpSpPr>
        <p:grpSpPr>
          <a:xfrm>
            <a:off x="5220661" y="2461748"/>
            <a:ext cx="457201" cy="822960"/>
            <a:chOff x="4442802" y="2818657"/>
            <a:chExt cx="453734" cy="822960"/>
          </a:xfrm>
        </p:grpSpPr>
        <p:sp>
          <p:nvSpPr>
            <p:cNvPr id="10" name="Arrow: Right 9">
              <a:extLst>
                <a:ext uri="{FF2B5EF4-FFF2-40B4-BE49-F238E27FC236}">
                  <a16:creationId xmlns:a16="http://schemas.microsoft.com/office/drawing/2014/main" id="{4F53C98C-AF9D-BC31-366B-479130EE8FAA}"/>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8D2AD4B-29F7-F650-E8BA-BEE99AFBA3AC}"/>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Google Shape;99;g16c601cbab4_0_189">
            <a:extLst>
              <a:ext uri="{FF2B5EF4-FFF2-40B4-BE49-F238E27FC236}">
                <a16:creationId xmlns:a16="http://schemas.microsoft.com/office/drawing/2014/main" id="{250075EF-0C93-EEC5-5F92-262D52C26160}"/>
              </a:ext>
            </a:extLst>
          </p:cNvPr>
          <p:cNvSpPr txBox="1"/>
          <p:nvPr/>
        </p:nvSpPr>
        <p:spPr>
          <a:xfrm>
            <a:off x="5678887" y="2748424"/>
            <a:ext cx="1088437"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b="1" dirty="0">
                <a:solidFill>
                  <a:srgbClr val="7F7F7F"/>
                </a:solidFill>
                <a:latin typeface="Proxima Nova Rg"/>
                <a:sym typeface="Proxima Nova"/>
              </a:rPr>
              <a:t>Pipelines</a:t>
            </a:r>
            <a:r>
              <a:rPr lang="en-US" sz="1400" b="1" dirty="0">
                <a:solidFill>
                  <a:srgbClr val="7F7F7F"/>
                </a:solidFill>
                <a:latin typeface="Proxima Nova Rg"/>
                <a:sym typeface="Proxima Nova"/>
              </a:rPr>
              <a:t> </a:t>
            </a:r>
          </a:p>
        </p:txBody>
      </p:sp>
      <p:sp>
        <p:nvSpPr>
          <p:cNvPr id="28" name="Title 27">
            <a:extLst>
              <a:ext uri="{FF2B5EF4-FFF2-40B4-BE49-F238E27FC236}">
                <a16:creationId xmlns:a16="http://schemas.microsoft.com/office/drawing/2014/main" id="{5C05EC2E-7283-A570-C46D-2479118BEB0C}"/>
              </a:ext>
            </a:extLst>
          </p:cNvPr>
          <p:cNvSpPr>
            <a:spLocks noGrp="1"/>
          </p:cNvSpPr>
          <p:nvPr>
            <p:ph type="ctrTitle"/>
          </p:nvPr>
        </p:nvSpPr>
        <p:spPr>
          <a:xfrm>
            <a:off x="0" y="251079"/>
            <a:ext cx="12191999" cy="571021"/>
          </a:xfrm>
        </p:spPr>
        <p:txBody>
          <a:bodyPr>
            <a:normAutofit/>
          </a:bodyPr>
          <a:lstStyle/>
          <a:p>
            <a:r>
              <a:rPr lang="en-US" sz="2800" dirty="0">
                <a:solidFill>
                  <a:srgbClr val="7F7F7F"/>
                </a:solidFill>
                <a:latin typeface="Poppins" panose="00000500000000000000" pitchFamily="2" charset="0"/>
                <a:cs typeface="Poppins" panose="00000500000000000000" pitchFamily="2" charset="0"/>
                <a:sym typeface="Proxima Nova"/>
              </a:rPr>
              <a:t>Via Foundry:  Accelerating Data Analytics</a:t>
            </a:r>
            <a:endParaRPr lang="en-US" sz="2800" dirty="0"/>
          </a:p>
        </p:txBody>
      </p:sp>
      <p:sp>
        <p:nvSpPr>
          <p:cNvPr id="53" name="Oval 52">
            <a:extLst>
              <a:ext uri="{FF2B5EF4-FFF2-40B4-BE49-F238E27FC236}">
                <a16:creationId xmlns:a16="http://schemas.microsoft.com/office/drawing/2014/main" id="{C8CFCA2E-C1D6-4A67-60F4-C99CF5552E3B}"/>
              </a:ext>
            </a:extLst>
          </p:cNvPr>
          <p:cNvSpPr/>
          <p:nvPr/>
        </p:nvSpPr>
        <p:spPr>
          <a:xfrm>
            <a:off x="5545379" y="2412535"/>
            <a:ext cx="1295047" cy="1022629"/>
          </a:xfrm>
          <a:prstGeom prst="ellipse">
            <a:avLst/>
          </a:prstGeom>
          <a:noFill/>
          <a:ln>
            <a:solidFill>
              <a:srgbClr val="FF0000">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30F573AA-4DB1-FDF5-FDE7-D65E3506E4E4}"/>
              </a:ext>
            </a:extLst>
          </p:cNvPr>
          <p:cNvCxnSpPr/>
          <p:nvPr/>
        </p:nvCxnSpPr>
        <p:spPr>
          <a:xfrm>
            <a:off x="720215" y="5278315"/>
            <a:ext cx="10749280" cy="0"/>
          </a:xfrm>
          <a:prstGeom prst="straightConnector1">
            <a:avLst/>
          </a:prstGeom>
          <a:ln>
            <a:solidFill>
              <a:srgbClr val="FE7F6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07D4724-0139-F173-A3CA-3DAAD6C1100A}"/>
              </a:ext>
            </a:extLst>
          </p:cNvPr>
          <p:cNvGrpSpPr>
            <a:grpSpLocks noChangeAspect="1"/>
          </p:cNvGrpSpPr>
          <p:nvPr/>
        </p:nvGrpSpPr>
        <p:grpSpPr>
          <a:xfrm>
            <a:off x="4756665" y="4042265"/>
            <a:ext cx="2464574" cy="2616483"/>
            <a:chOff x="3444270" y="790108"/>
            <a:chExt cx="5303458" cy="5277493"/>
          </a:xfrm>
          <a:scene3d>
            <a:camera prst="isometricOffAxis2Top"/>
            <a:lightRig rig="threePt" dir="t"/>
          </a:scene3d>
        </p:grpSpPr>
        <p:sp>
          <p:nvSpPr>
            <p:cNvPr id="27" name="Arrow: Circular 49">
              <a:extLst>
                <a:ext uri="{FF2B5EF4-FFF2-40B4-BE49-F238E27FC236}">
                  <a16:creationId xmlns:a16="http://schemas.microsoft.com/office/drawing/2014/main" id="{FEEBE8CF-F22C-3618-94BD-4E9928D6415A}"/>
                </a:ext>
              </a:extLst>
            </p:cNvPr>
            <p:cNvSpPr/>
            <p:nvPr/>
          </p:nvSpPr>
          <p:spPr>
            <a:xfrm>
              <a:off x="3632507" y="790108"/>
              <a:ext cx="5115221" cy="5115221"/>
            </a:xfrm>
            <a:prstGeom prst="circularArrow">
              <a:avLst>
                <a:gd name="adj1" fmla="val 5085"/>
                <a:gd name="adj2" fmla="val 327528"/>
                <a:gd name="adj3" fmla="val 1472472"/>
                <a:gd name="adj4" fmla="val 1619943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7" name="Arrow: Circular 50">
              <a:extLst>
                <a:ext uri="{FF2B5EF4-FFF2-40B4-BE49-F238E27FC236}">
                  <a16:creationId xmlns:a16="http://schemas.microsoft.com/office/drawing/2014/main" id="{95EF3A8A-9C1C-4064-A0D1-24A79E39F51A}"/>
                </a:ext>
              </a:extLst>
            </p:cNvPr>
            <p:cNvSpPr/>
            <p:nvPr/>
          </p:nvSpPr>
          <p:spPr>
            <a:xfrm>
              <a:off x="3538389" y="952380"/>
              <a:ext cx="5115221" cy="5115221"/>
            </a:xfrm>
            <a:prstGeom prst="circularArrow">
              <a:avLst>
                <a:gd name="adj1" fmla="val 5085"/>
                <a:gd name="adj2" fmla="val 327528"/>
                <a:gd name="adj3" fmla="val 8671970"/>
                <a:gd name="adj4" fmla="val 180050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9" name="Arrow: Circular 51">
              <a:extLst>
                <a:ext uri="{FF2B5EF4-FFF2-40B4-BE49-F238E27FC236}">
                  <a16:creationId xmlns:a16="http://schemas.microsoft.com/office/drawing/2014/main" id="{B0E622A6-021D-6A01-332E-D68B13A3AEC2}"/>
                </a:ext>
              </a:extLst>
            </p:cNvPr>
            <p:cNvSpPr/>
            <p:nvPr/>
          </p:nvSpPr>
          <p:spPr>
            <a:xfrm>
              <a:off x="3444270" y="790108"/>
              <a:ext cx="5115221" cy="5115221"/>
            </a:xfrm>
            <a:prstGeom prst="circularArrow">
              <a:avLst>
                <a:gd name="adj1" fmla="val 5085"/>
                <a:gd name="adj2" fmla="val 327528"/>
                <a:gd name="adj3" fmla="val 15873039"/>
                <a:gd name="adj4" fmla="val 9000000"/>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sp>
        <p:nvSpPr>
          <p:cNvPr id="61" name="Google Shape;99;g16c601cbab4_0_189">
            <a:extLst>
              <a:ext uri="{FF2B5EF4-FFF2-40B4-BE49-F238E27FC236}">
                <a16:creationId xmlns:a16="http://schemas.microsoft.com/office/drawing/2014/main" id="{C672B60F-DCBC-30D5-D645-2F651251105A}"/>
              </a:ext>
            </a:extLst>
          </p:cNvPr>
          <p:cNvSpPr txBox="1"/>
          <p:nvPr/>
        </p:nvSpPr>
        <p:spPr>
          <a:xfrm>
            <a:off x="4942315" y="5057516"/>
            <a:ext cx="2109768" cy="468405"/>
          </a:xfrm>
          <a:prstGeom prst="rect">
            <a:avLst/>
          </a:prstGeom>
          <a:noFill/>
          <a:ln>
            <a:noFill/>
          </a:ln>
          <a:scene3d>
            <a:camera prst="perspectiveRelaxedModerately"/>
            <a:lightRig rig="threePt" dir="t"/>
          </a:scene3d>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2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Augmented Intelligence</a:t>
            </a:r>
          </a:p>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0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Generative / LLM / PE / Custom</a:t>
            </a:r>
          </a:p>
        </p:txBody>
      </p:sp>
      <p:sp>
        <p:nvSpPr>
          <p:cNvPr id="62" name="Bent Arrow 61">
            <a:extLst>
              <a:ext uri="{FF2B5EF4-FFF2-40B4-BE49-F238E27FC236}">
                <a16:creationId xmlns:a16="http://schemas.microsoft.com/office/drawing/2014/main" id="{E80A36AA-C2BD-326E-A85D-EA429AB0A44A}"/>
              </a:ext>
            </a:extLst>
          </p:cNvPr>
          <p:cNvSpPr/>
          <p:nvPr/>
        </p:nvSpPr>
        <p:spPr>
          <a:xfrm rot="10800000" flipH="1">
            <a:off x="8312079" y="4108228"/>
            <a:ext cx="526165" cy="602676"/>
          </a:xfrm>
          <a:prstGeom prst="bentArrow">
            <a:avLst/>
          </a:prstGeom>
          <a:gradFill>
            <a:gsLst>
              <a:gs pos="100000">
                <a:schemeClr val="bg1">
                  <a:lumMod val="85000"/>
                </a:schemeClr>
              </a:gs>
              <a:gs pos="0">
                <a:schemeClr val="bg1">
                  <a:lumMod val="9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highlight>
                <a:srgbClr val="808080"/>
              </a:highlight>
            </a:endParaRPr>
          </a:p>
        </p:txBody>
      </p:sp>
      <p:pic>
        <p:nvPicPr>
          <p:cNvPr id="63" name="Picture 62" descr="A screenshot of a website&#10;&#10;Description automatically generated">
            <a:extLst>
              <a:ext uri="{FF2B5EF4-FFF2-40B4-BE49-F238E27FC236}">
                <a16:creationId xmlns:a16="http://schemas.microsoft.com/office/drawing/2014/main" id="{2A2B66CB-4FF2-796B-03B1-E34670FE3E3E}"/>
              </a:ext>
            </a:extLst>
          </p:cNvPr>
          <p:cNvPicPr>
            <a:picLocks noChangeAspect="1"/>
          </p:cNvPicPr>
          <p:nvPr/>
        </p:nvPicPr>
        <p:blipFill>
          <a:blip r:embed="rId9"/>
          <a:stretch>
            <a:fillRect/>
          </a:stretch>
        </p:blipFill>
        <p:spPr>
          <a:xfrm>
            <a:off x="8936230" y="4213974"/>
            <a:ext cx="1635416" cy="1048544"/>
          </a:xfrm>
          <a:prstGeom prst="rect">
            <a:avLst/>
          </a:prstGeom>
        </p:spPr>
      </p:pic>
      <p:sp>
        <p:nvSpPr>
          <p:cNvPr id="64" name="Google Shape;99;g16c601cbab4_0_189">
            <a:extLst>
              <a:ext uri="{FF2B5EF4-FFF2-40B4-BE49-F238E27FC236}">
                <a16:creationId xmlns:a16="http://schemas.microsoft.com/office/drawing/2014/main" id="{6C50C598-F2D0-E07F-CEAC-207B3234AD5B}"/>
              </a:ext>
            </a:extLst>
          </p:cNvPr>
          <p:cNvSpPr txBox="1"/>
          <p:nvPr/>
        </p:nvSpPr>
        <p:spPr>
          <a:xfrm>
            <a:off x="8877663" y="4016642"/>
            <a:ext cx="1997983"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Share - Publications</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sp>
        <p:nvSpPr>
          <p:cNvPr id="65" name="Slide Number Placeholder 3">
            <a:extLst>
              <a:ext uri="{FF2B5EF4-FFF2-40B4-BE49-F238E27FC236}">
                <a16:creationId xmlns:a16="http://schemas.microsoft.com/office/drawing/2014/main" id="{7EE17909-7C23-89FB-108D-B280E79D103C}"/>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3697151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7">
            <a:hlinkClick r:id="rId3" action="ppaction://hlinksldjump"/>
          </p:cNvPr>
          <p:cNvSpPr txBox="1"/>
          <p:nvPr/>
        </p:nvSpPr>
        <p:spPr>
          <a:xfrm>
            <a:off x="0" y="302868"/>
            <a:ext cx="12191918" cy="553316"/>
          </a:xfrm>
          <a:prstGeom prst="rect">
            <a:avLst/>
          </a:prstGeom>
          <a:noFill/>
          <a:ln>
            <a:noFill/>
          </a:ln>
        </p:spPr>
        <p:txBody>
          <a:bodyPr spcFirstLastPara="1" wrap="square" lIns="91425" tIns="45700" rIns="91425" bIns="45700" anchor="t" anchorCtr="0">
            <a:spAutoFit/>
          </a:bodyPr>
          <a:lstStyle/>
          <a:p>
            <a:pPr algn="ctr">
              <a:lnSpc>
                <a:spcPct val="107000"/>
              </a:lnSpc>
              <a:buClr>
                <a:srgbClr val="7F7F7F"/>
              </a:buClr>
              <a:buSzPts val="2800"/>
            </a:pPr>
            <a:r>
              <a:rPr lang="en-US" sz="2800" dirty="0">
                <a:solidFill>
                  <a:srgbClr val="7F7F7F"/>
                </a:solidFill>
                <a:latin typeface="Poppins"/>
                <a:cs typeface="Poppins"/>
                <a:sym typeface="Proxima Nova"/>
              </a:rPr>
              <a:t>(2) Easy Data Processing Pipelines</a:t>
            </a:r>
            <a:endParaRPr sz="1400" b="0" i="0" u="none" strike="noStrike" cap="none" dirty="0">
              <a:solidFill>
                <a:srgbClr val="000000"/>
              </a:solidFill>
              <a:latin typeface="Poppins"/>
              <a:cs typeface="Poppins"/>
              <a:sym typeface="Arial"/>
            </a:endParaRPr>
          </a:p>
        </p:txBody>
      </p:sp>
      <p:pic>
        <p:nvPicPr>
          <p:cNvPr id="2" name="Google Shape;95;g16c601cbab4_0_189" descr="A picture containing graphical user interface&#10;&#10;Description automatically generated">
            <a:hlinkClick r:id="rId3" action="ppaction://hlinksldjump"/>
            <a:extLst>
              <a:ext uri="{FF2B5EF4-FFF2-40B4-BE49-F238E27FC236}">
                <a16:creationId xmlns:a16="http://schemas.microsoft.com/office/drawing/2014/main" id="{F6939236-89DD-9BC2-DE01-C52D045EEC9C}"/>
              </a:ext>
            </a:extLst>
          </p:cNvPr>
          <p:cNvPicPr preferRelativeResize="0"/>
          <p:nvPr/>
        </p:nvPicPr>
        <p:blipFill rotWithShape="1">
          <a:blip r:embed="rId4">
            <a:alphaModFix/>
          </a:blip>
          <a:srcRect/>
          <a:stretch/>
        </p:blipFill>
        <p:spPr>
          <a:xfrm>
            <a:off x="221855" y="-348564"/>
            <a:ext cx="1828800" cy="1826064"/>
          </a:xfrm>
          <a:prstGeom prst="rect">
            <a:avLst/>
          </a:prstGeom>
          <a:noFill/>
          <a:ln>
            <a:noFill/>
          </a:ln>
        </p:spPr>
      </p:pic>
      <p:sp>
        <p:nvSpPr>
          <p:cNvPr id="4" name="TextBox 3">
            <a:hlinkClick r:id="" action="ppaction://noaction"/>
            <a:extLst>
              <a:ext uri="{FF2B5EF4-FFF2-40B4-BE49-F238E27FC236}">
                <a16:creationId xmlns:a16="http://schemas.microsoft.com/office/drawing/2014/main" id="{8EAA4117-D530-B440-9E76-DA69F1FE2C36}"/>
              </a:ext>
            </a:extLst>
          </p:cNvPr>
          <p:cNvSpPr txBox="1"/>
          <p:nvPr/>
        </p:nvSpPr>
        <p:spPr>
          <a:xfrm>
            <a:off x="234290" y="6661107"/>
            <a:ext cx="2498165" cy="184666"/>
          </a:xfrm>
          <a:prstGeom prst="rect">
            <a:avLst/>
          </a:prstGeom>
          <a:noFill/>
        </p:spPr>
        <p:txBody>
          <a:bodyPr wrap="square" rtlCol="0">
            <a:spAutoFit/>
          </a:bodyPr>
          <a:lstStyle/>
          <a:p>
            <a:r>
              <a:rPr lang="en-US" sz="600" dirty="0">
                <a:solidFill>
                  <a:schemeClr val="bg1">
                    <a:lumMod val="65000"/>
                  </a:schemeClr>
                </a:solidFill>
                <a:latin typeface="IBM Plex Mono" panose="020B0509050203000203" pitchFamily="49" charset="0"/>
              </a:rPr>
              <a:t>Via Scientific, Inc. | Proprietary &amp; Confidential</a:t>
            </a:r>
          </a:p>
        </p:txBody>
      </p:sp>
      <p:pic>
        <p:nvPicPr>
          <p:cNvPr id="5" name="Picture 4">
            <a:extLst>
              <a:ext uri="{FF2B5EF4-FFF2-40B4-BE49-F238E27FC236}">
                <a16:creationId xmlns:a16="http://schemas.microsoft.com/office/drawing/2014/main" id="{C0BDF6D6-19B3-AF83-E2A0-3D626B4301B3}"/>
              </a:ext>
            </a:extLst>
          </p:cNvPr>
          <p:cNvPicPr>
            <a:picLocks noChangeAspect="1"/>
          </p:cNvPicPr>
          <p:nvPr/>
        </p:nvPicPr>
        <p:blipFill>
          <a:blip r:embed="rId5"/>
          <a:stretch>
            <a:fillRect/>
          </a:stretch>
        </p:blipFill>
        <p:spPr>
          <a:xfrm>
            <a:off x="838200" y="882075"/>
            <a:ext cx="10834688" cy="5520843"/>
          </a:xfrm>
          <a:prstGeom prst="rect">
            <a:avLst/>
          </a:prstGeom>
          <a:noFill/>
          <a:ln w="12700"/>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581E8A87-CE26-55E3-CCCF-4E4F438A75E8}"/>
              </a:ext>
            </a:extLst>
          </p:cNvPr>
          <p:cNvGrpSpPr/>
          <p:nvPr/>
        </p:nvGrpSpPr>
        <p:grpSpPr>
          <a:xfrm>
            <a:off x="8043274" y="1956099"/>
            <a:ext cx="3452996" cy="3835160"/>
            <a:chOff x="8300449" y="1969829"/>
            <a:chExt cx="3452996" cy="3835160"/>
          </a:xfrm>
        </p:grpSpPr>
        <p:sp>
          <p:nvSpPr>
            <p:cNvPr id="3" name="Rectangle 2">
              <a:extLst>
                <a:ext uri="{FF2B5EF4-FFF2-40B4-BE49-F238E27FC236}">
                  <a16:creationId xmlns:a16="http://schemas.microsoft.com/office/drawing/2014/main" id="{F4E09F3E-D23C-4C3E-4B8A-0CBE0F80BAA8}"/>
                </a:ext>
              </a:extLst>
            </p:cNvPr>
            <p:cNvSpPr/>
            <p:nvPr/>
          </p:nvSpPr>
          <p:spPr>
            <a:xfrm>
              <a:off x="8300449" y="1969829"/>
              <a:ext cx="3417056" cy="3835160"/>
            </a:xfrm>
            <a:prstGeom prst="rect">
              <a:avLst/>
            </a:prstGeom>
            <a:solidFill>
              <a:schemeClr val="bg1">
                <a:lumMod val="85000"/>
              </a:schemeClr>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Google Shape;202;p7"/>
            <p:cNvSpPr txBox="1"/>
            <p:nvPr/>
          </p:nvSpPr>
          <p:spPr>
            <a:xfrm>
              <a:off x="8336389" y="2110403"/>
              <a:ext cx="3417056" cy="3185457"/>
            </a:xfrm>
            <a:prstGeom prst="rect">
              <a:avLst/>
            </a:prstGeom>
            <a:noFill/>
            <a:ln>
              <a:noFill/>
            </a:ln>
            <a:effectLst/>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None/>
                <a:defRPr sz="1800">
                  <a:solidFill>
                    <a:srgbClr val="7F7F7F"/>
                  </a:solidFill>
                  <a:latin typeface="Proxima Nova Rg"/>
                </a:defRPr>
              </a:lvl1pPr>
            </a:lstStyle>
            <a:p>
              <a:r>
                <a:rPr lang="en-US" sz="1500" b="1" u="sng" dirty="0">
                  <a:solidFill>
                    <a:schemeClr val="tx2">
                      <a:lumMod val="50000"/>
                    </a:schemeClr>
                  </a:solidFill>
                  <a:latin typeface="Poppins" panose="00000500000000000000" pitchFamily="2" charset="0"/>
                  <a:cs typeface="Poppins" panose="00000500000000000000" pitchFamily="2" charset="0"/>
                  <a:sym typeface="Calibri"/>
                </a:rPr>
                <a:t>Analytical Project Canvas</a:t>
              </a:r>
              <a:endParaRPr sz="1500" b="1" u="sng" dirty="0">
                <a:solidFill>
                  <a:schemeClr val="tx2">
                    <a:lumMod val="50000"/>
                  </a:schemeClr>
                </a:solidFill>
                <a:latin typeface="Poppins" panose="00000500000000000000" pitchFamily="2" charset="0"/>
                <a:cs typeface="Poppins" panose="00000500000000000000" pitchFamily="2" charset="0"/>
                <a:sym typeface="Calibri"/>
              </a:endParaRPr>
            </a:p>
            <a:p>
              <a:endParaRPr sz="1500" dirty="0">
                <a:solidFill>
                  <a:schemeClr val="tx2">
                    <a:lumMod val="50000"/>
                  </a:schemeClr>
                </a:solidFill>
                <a:latin typeface="Poppins" panose="00000500000000000000" pitchFamily="2" charset="0"/>
                <a:cs typeface="Poppins" panose="00000500000000000000" pitchFamily="2" charset="0"/>
                <a:sym typeface="Calibri"/>
              </a:endParaRPr>
            </a:p>
            <a:p>
              <a:pPr marL="457200" indent="-355600">
                <a:spcAft>
                  <a:spcPts val="1200"/>
                </a:spcAft>
                <a:buClr>
                  <a:schemeClr val="tx2">
                    <a:lumMod val="50000"/>
                  </a:schemeClr>
                </a:buClr>
                <a:buSzPts val="2000"/>
                <a:buFont typeface="Calibri"/>
                <a:buChar char="●"/>
              </a:pPr>
              <a:r>
                <a:rPr lang="en-US" sz="1500" dirty="0">
                  <a:solidFill>
                    <a:schemeClr val="tx2">
                      <a:lumMod val="50000"/>
                    </a:schemeClr>
                  </a:solidFill>
                  <a:latin typeface="Poppins" panose="00000500000000000000" pitchFamily="2" charset="0"/>
                  <a:cs typeface="Poppins" panose="00000500000000000000" pitchFamily="2" charset="0"/>
                  <a:sym typeface="Calibri"/>
                </a:rPr>
                <a:t>Pipeline creation &amp; mgmt.</a:t>
              </a:r>
            </a:p>
            <a:p>
              <a:pPr marL="457200" indent="-355600">
                <a:spcAft>
                  <a:spcPts val="1200"/>
                </a:spcAft>
                <a:buClr>
                  <a:schemeClr val="tx2">
                    <a:lumMod val="50000"/>
                  </a:schemeClr>
                </a:buClr>
                <a:buSzPts val="2000"/>
                <a:buFont typeface="Calibri"/>
                <a:buChar char="●"/>
              </a:pPr>
              <a:r>
                <a:rPr lang="en-US" sz="1500" dirty="0">
                  <a:solidFill>
                    <a:schemeClr val="tx2">
                      <a:lumMod val="50000"/>
                    </a:schemeClr>
                  </a:solidFill>
                  <a:latin typeface="Poppins" panose="00000500000000000000" pitchFamily="2" charset="0"/>
                  <a:cs typeface="Poppins" panose="00000500000000000000" pitchFamily="2" charset="0"/>
                  <a:sym typeface="Calibri"/>
                </a:rPr>
                <a:t>Drag &amp; Drop pipeline design</a:t>
              </a:r>
            </a:p>
            <a:p>
              <a:pPr marL="457200" indent="-355600">
                <a:spcAft>
                  <a:spcPts val="1200"/>
                </a:spcAft>
                <a:buClr>
                  <a:schemeClr val="tx2">
                    <a:lumMod val="50000"/>
                  </a:schemeClr>
                </a:buClr>
                <a:buSzPts val="2000"/>
                <a:buFont typeface="Calibri"/>
                <a:buChar char="●"/>
              </a:pPr>
              <a:r>
                <a:rPr lang="en-US" sz="1500" dirty="0">
                  <a:solidFill>
                    <a:schemeClr val="tx2">
                      <a:lumMod val="50000"/>
                    </a:schemeClr>
                  </a:solidFill>
                  <a:latin typeface="Poppins" panose="00000500000000000000" pitchFamily="2" charset="0"/>
                  <a:cs typeface="Poppins" panose="00000500000000000000" pitchFamily="2" charset="0"/>
                  <a:sym typeface="Calibri"/>
                </a:rPr>
                <a:t>Reusability &amp; reproducibility</a:t>
              </a:r>
            </a:p>
            <a:p>
              <a:pPr marL="457200" indent="-355600">
                <a:spcAft>
                  <a:spcPts val="1200"/>
                </a:spcAft>
                <a:buClr>
                  <a:schemeClr val="tx2">
                    <a:lumMod val="50000"/>
                  </a:schemeClr>
                </a:buClr>
                <a:buSzPts val="2000"/>
                <a:buFont typeface="Calibri"/>
                <a:buChar char="●"/>
              </a:pPr>
              <a:r>
                <a:rPr lang="en-US" sz="1500" dirty="0">
                  <a:solidFill>
                    <a:schemeClr val="tx2">
                      <a:lumMod val="50000"/>
                    </a:schemeClr>
                  </a:solidFill>
                  <a:latin typeface="Poppins" panose="00000500000000000000" pitchFamily="2" charset="0"/>
                  <a:cs typeface="Poppins" panose="00000500000000000000" pitchFamily="2" charset="0"/>
                  <a:sym typeface="Calibri"/>
                </a:rPr>
                <a:t>Versioning / integrations</a:t>
              </a:r>
            </a:p>
            <a:p>
              <a:pPr marL="457200" indent="-355600">
                <a:spcAft>
                  <a:spcPts val="1200"/>
                </a:spcAft>
                <a:buClr>
                  <a:schemeClr val="tx2">
                    <a:lumMod val="50000"/>
                  </a:schemeClr>
                </a:buClr>
                <a:buSzPts val="2000"/>
                <a:buFont typeface="Calibri"/>
                <a:buChar char="●"/>
              </a:pPr>
              <a:r>
                <a:rPr lang="en-US" sz="1500" dirty="0">
                  <a:solidFill>
                    <a:schemeClr val="tx2">
                      <a:lumMod val="50000"/>
                    </a:schemeClr>
                  </a:solidFill>
                  <a:latin typeface="Poppins" panose="00000500000000000000" pitchFamily="2" charset="0"/>
                  <a:cs typeface="Poppins" panose="00000500000000000000" pitchFamily="2" charset="0"/>
                  <a:sym typeface="Calibri"/>
                </a:rPr>
                <a:t>Automated forms &amp; parameters</a:t>
              </a:r>
            </a:p>
            <a:p>
              <a:pPr marL="457200" indent="-355600">
                <a:spcAft>
                  <a:spcPts val="1200"/>
                </a:spcAft>
                <a:buClr>
                  <a:schemeClr val="tx2">
                    <a:lumMod val="50000"/>
                  </a:schemeClr>
                </a:buClr>
                <a:buSzPts val="2000"/>
                <a:buFont typeface="Calibri"/>
                <a:buChar char="●"/>
              </a:pPr>
              <a:r>
                <a:rPr lang="en-US" sz="1500" dirty="0">
                  <a:solidFill>
                    <a:schemeClr val="tx2">
                      <a:lumMod val="50000"/>
                    </a:schemeClr>
                  </a:solidFill>
                  <a:latin typeface="Poppins" panose="00000500000000000000" pitchFamily="2" charset="0"/>
                  <a:cs typeface="Poppins" panose="00000500000000000000" pitchFamily="2" charset="0"/>
                  <a:sym typeface="Calibri"/>
                </a:rPr>
                <a:t>Compute portability</a:t>
              </a:r>
            </a:p>
          </p:txBody>
        </p:sp>
      </p:grpSp>
      <p:sp>
        <p:nvSpPr>
          <p:cNvPr id="8" name="Slide Number Placeholder 3">
            <a:extLst>
              <a:ext uri="{FF2B5EF4-FFF2-40B4-BE49-F238E27FC236}">
                <a16:creationId xmlns:a16="http://schemas.microsoft.com/office/drawing/2014/main" id="{B60278A2-7EE2-A18F-BA66-B30088AAAD9E}"/>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69507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g16c601cbab4_0_183"/>
          <p:cNvSpPr txBox="1"/>
          <p:nvPr/>
        </p:nvSpPr>
        <p:spPr>
          <a:xfrm>
            <a:off x="647848" y="287810"/>
            <a:ext cx="11544152" cy="55331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1A1A1A"/>
              </a:buClr>
              <a:buSzPts val="2400"/>
              <a:buFont typeface="Proxima Nova"/>
              <a:buNone/>
            </a:pPr>
            <a:r>
              <a:rPr lang="en-US" sz="2800" dirty="0">
                <a:solidFill>
                  <a:srgbClr val="7F7F7F"/>
                </a:solidFill>
                <a:latin typeface="Poppins" panose="00000500000000000000" pitchFamily="2" charset="0"/>
                <a:cs typeface="Poppins" panose="00000500000000000000" pitchFamily="2" charset="0"/>
                <a:sym typeface="Proxima Nova"/>
              </a:rPr>
              <a:t>Illustrative Foundry Pipelines /Apps</a:t>
            </a:r>
            <a:endParaRPr sz="2800" dirty="0">
              <a:solidFill>
                <a:srgbClr val="7F7F7F"/>
              </a:solidFill>
              <a:latin typeface="Poppins" panose="00000500000000000000" pitchFamily="2" charset="0"/>
              <a:cs typeface="Poppins" panose="00000500000000000000" pitchFamily="2" charset="0"/>
            </a:endParaRPr>
          </a:p>
        </p:txBody>
      </p:sp>
      <p:pic>
        <p:nvPicPr>
          <p:cNvPr id="2" name="Google Shape;95;g16c601cbab4_0_189" descr="A picture containing graphical user interface&#10;&#10;Description automatically generated">
            <a:extLst>
              <a:ext uri="{FF2B5EF4-FFF2-40B4-BE49-F238E27FC236}">
                <a16:creationId xmlns:a16="http://schemas.microsoft.com/office/drawing/2014/main" id="{BAA7978C-9619-13D9-09C0-28D047CCBEFF}"/>
              </a:ext>
            </a:extLst>
          </p:cNvPr>
          <p:cNvPicPr preferRelativeResize="0"/>
          <p:nvPr/>
        </p:nvPicPr>
        <p:blipFill rotWithShape="1">
          <a:blip r:embed="rId3">
            <a:alphaModFix/>
          </a:blip>
          <a:srcRect/>
          <a:stretch/>
        </p:blipFill>
        <p:spPr>
          <a:xfrm>
            <a:off x="221855" y="-348564"/>
            <a:ext cx="1828800" cy="1826064"/>
          </a:xfrm>
          <a:prstGeom prst="rect">
            <a:avLst/>
          </a:prstGeom>
          <a:noFill/>
          <a:ln>
            <a:noFill/>
          </a:ln>
        </p:spPr>
      </p:pic>
      <p:sp>
        <p:nvSpPr>
          <p:cNvPr id="7" name="Google Shape;127;g12361c0aeee_0_94">
            <a:extLst>
              <a:ext uri="{FF2B5EF4-FFF2-40B4-BE49-F238E27FC236}">
                <a16:creationId xmlns:a16="http://schemas.microsoft.com/office/drawing/2014/main" id="{28AFD07E-1B61-1047-8EDE-8D6FEFD8F92B}"/>
              </a:ext>
            </a:extLst>
          </p:cNvPr>
          <p:cNvSpPr txBox="1"/>
          <p:nvPr/>
        </p:nvSpPr>
        <p:spPr>
          <a:xfrm>
            <a:off x="780200" y="1460170"/>
            <a:ext cx="2676985" cy="4413476"/>
          </a:xfrm>
          <a:prstGeom prst="rect">
            <a:avLst/>
          </a:prstGeom>
          <a:noFill/>
          <a:ln w="3175">
            <a:solidFill>
              <a:schemeClr val="tx1"/>
            </a:solidFill>
          </a:ln>
          <a:effectLst/>
          <a:scene3d>
            <a:camera prst="orthographicFront"/>
            <a:lightRig rig="threePt" dir="t"/>
          </a:scene3d>
          <a:sp3d>
            <a:bevelT/>
          </a:sp3d>
        </p:spPr>
        <p:txBody>
          <a:bodyPr spcFirstLastPara="1" wrap="square" lIns="121900" tIns="121900" rIns="121900" bIns="121900" numCol="1" anchor="t" anchorCtr="0">
            <a:spAutoFit/>
          </a:bodyPr>
          <a:lstStyle/>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WGS</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WES</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Genome assembly</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Genome annotation</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GATK/Variant annotation</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CRISPR</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AAV analysis</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Quantification</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PacBio pipelines</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Barcode sequencing</a:t>
            </a:r>
          </a:p>
        </p:txBody>
      </p:sp>
      <p:sp>
        <p:nvSpPr>
          <p:cNvPr id="5" name="TextBox 4">
            <a:extLst>
              <a:ext uri="{FF2B5EF4-FFF2-40B4-BE49-F238E27FC236}">
                <a16:creationId xmlns:a16="http://schemas.microsoft.com/office/drawing/2014/main" id="{A179588B-0663-0C66-DE0F-4FFEDDDDC392}"/>
              </a:ext>
            </a:extLst>
          </p:cNvPr>
          <p:cNvSpPr txBox="1"/>
          <p:nvPr/>
        </p:nvSpPr>
        <p:spPr>
          <a:xfrm>
            <a:off x="780200" y="1142439"/>
            <a:ext cx="2676985" cy="304859"/>
          </a:xfrm>
          <a:prstGeom prst="rect">
            <a:avLst/>
          </a:prstGeom>
          <a:noFill/>
          <a:effectLst/>
          <a:scene3d>
            <a:camera prst="orthographicFront"/>
            <a:lightRig rig="threePt" dir="t"/>
          </a:scene3d>
          <a:sp3d>
            <a:bevelT/>
          </a:sp3d>
        </p:spPr>
        <p:txBody>
          <a:bodyPr wrap="square" rtlCol="0">
            <a:spAutoFit/>
          </a:bodyPr>
          <a:lstStyle/>
          <a:p>
            <a:pPr algn="ctr"/>
            <a:r>
              <a:rPr lang="en-US" b="1" dirty="0">
                <a:solidFill>
                  <a:schemeClr val="tx2">
                    <a:lumMod val="50000"/>
                  </a:schemeClr>
                </a:solidFill>
                <a:latin typeface="Poppins" panose="00000500000000000000" pitchFamily="2" charset="0"/>
                <a:cs typeface="Poppins" panose="00000500000000000000" pitchFamily="2" charset="0"/>
              </a:rPr>
              <a:t>Genomics</a:t>
            </a:r>
          </a:p>
        </p:txBody>
      </p:sp>
      <p:sp>
        <p:nvSpPr>
          <p:cNvPr id="6" name="Google Shape;127;g12361c0aeee_0_94">
            <a:extLst>
              <a:ext uri="{FF2B5EF4-FFF2-40B4-BE49-F238E27FC236}">
                <a16:creationId xmlns:a16="http://schemas.microsoft.com/office/drawing/2014/main" id="{06E95D3E-7C1B-47D3-D9B4-F0C768FF501E}"/>
              </a:ext>
            </a:extLst>
          </p:cNvPr>
          <p:cNvSpPr txBox="1"/>
          <p:nvPr/>
        </p:nvSpPr>
        <p:spPr>
          <a:xfrm>
            <a:off x="6218993" y="1460168"/>
            <a:ext cx="2423966" cy="1686575"/>
          </a:xfrm>
          <a:prstGeom prst="rect">
            <a:avLst/>
          </a:prstGeom>
          <a:noFill/>
          <a:ln w="3175">
            <a:solidFill>
              <a:schemeClr val="tx1"/>
            </a:solidFill>
          </a:ln>
          <a:effectLst/>
          <a:scene3d>
            <a:camera prst="orthographicFront"/>
            <a:lightRig rig="threePt" dir="t"/>
          </a:scene3d>
          <a:sp3d>
            <a:bevelT/>
          </a:sp3d>
        </p:spPr>
        <p:txBody>
          <a:bodyPr spcFirstLastPara="1" wrap="square" lIns="121900" tIns="121900" rIns="121900" bIns="121900" numCol="1" anchor="t" anchorCtr="0">
            <a:spAutoFit/>
          </a:bodyPr>
          <a:lstStyle/>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ATAC-Seq</a:t>
            </a:r>
          </a:p>
          <a:p>
            <a:pPr marL="346075" lvl="1" indent="-346075">
              <a:lnSpc>
                <a:spcPct val="115000"/>
              </a:lnSpc>
              <a:spcAft>
                <a:spcPts val="600"/>
              </a:spcAft>
              <a:buClr>
                <a:srgbClr val="2F4A5B"/>
              </a:buClr>
              <a:buSzPct val="100000"/>
              <a:buFont typeface="Raleway"/>
              <a:buChar char="●"/>
            </a:pPr>
            <a:r>
              <a:rPr lang="en-US" sz="1600" dirty="0" err="1">
                <a:solidFill>
                  <a:schemeClr val="tx2">
                    <a:lumMod val="50000"/>
                  </a:schemeClr>
                </a:solidFill>
                <a:latin typeface="Poppins" panose="00000500000000000000" pitchFamily="2" charset="0"/>
                <a:cs typeface="Poppins" panose="00000500000000000000" pitchFamily="2" charset="0"/>
                <a:sym typeface="Raleway"/>
              </a:rPr>
              <a:t>ChIP</a:t>
            </a:r>
            <a:r>
              <a:rPr lang="en-US" sz="1600" dirty="0">
                <a:solidFill>
                  <a:schemeClr val="tx2">
                    <a:lumMod val="50000"/>
                  </a:schemeClr>
                </a:solidFill>
                <a:latin typeface="Poppins" panose="00000500000000000000" pitchFamily="2" charset="0"/>
                <a:cs typeface="Poppins" panose="00000500000000000000" pitchFamily="2" charset="0"/>
                <a:sym typeface="Raleway"/>
              </a:rPr>
              <a:t>-Seq</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Methyl-Seq</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Super enhancers</a:t>
            </a:r>
          </a:p>
        </p:txBody>
      </p:sp>
      <p:sp>
        <p:nvSpPr>
          <p:cNvPr id="8" name="TextBox 7">
            <a:extLst>
              <a:ext uri="{FF2B5EF4-FFF2-40B4-BE49-F238E27FC236}">
                <a16:creationId xmlns:a16="http://schemas.microsoft.com/office/drawing/2014/main" id="{1B8F21D7-F389-6674-FC3E-1201D11B877C}"/>
              </a:ext>
            </a:extLst>
          </p:cNvPr>
          <p:cNvSpPr txBox="1"/>
          <p:nvPr/>
        </p:nvSpPr>
        <p:spPr>
          <a:xfrm>
            <a:off x="6218993" y="1139521"/>
            <a:ext cx="2423966" cy="307777"/>
          </a:xfrm>
          <a:prstGeom prst="rect">
            <a:avLst/>
          </a:prstGeom>
          <a:noFill/>
          <a:effectLst/>
          <a:scene3d>
            <a:camera prst="orthographicFront"/>
            <a:lightRig rig="threePt" dir="t"/>
          </a:scene3d>
          <a:sp3d>
            <a:bevelT/>
          </a:sp3d>
        </p:spPr>
        <p:txBody>
          <a:bodyPr wrap="square" rtlCol="0">
            <a:spAutoFit/>
          </a:bodyPr>
          <a:lstStyle/>
          <a:p>
            <a:pPr algn="ctr"/>
            <a:r>
              <a:rPr lang="en-US" b="1" dirty="0">
                <a:solidFill>
                  <a:schemeClr val="tx2">
                    <a:lumMod val="50000"/>
                  </a:schemeClr>
                </a:solidFill>
                <a:latin typeface="Poppins" panose="00000500000000000000" pitchFamily="2" charset="0"/>
                <a:cs typeface="Poppins" panose="00000500000000000000" pitchFamily="2" charset="0"/>
              </a:rPr>
              <a:t>Epigenomics</a:t>
            </a:r>
          </a:p>
        </p:txBody>
      </p:sp>
      <p:sp>
        <p:nvSpPr>
          <p:cNvPr id="9" name="Google Shape;127;g12361c0aeee_0_94">
            <a:extLst>
              <a:ext uri="{FF2B5EF4-FFF2-40B4-BE49-F238E27FC236}">
                <a16:creationId xmlns:a16="http://schemas.microsoft.com/office/drawing/2014/main" id="{311A65C3-6588-E240-EC5E-39E3A10EC344}"/>
              </a:ext>
            </a:extLst>
          </p:cNvPr>
          <p:cNvSpPr txBox="1"/>
          <p:nvPr/>
        </p:nvSpPr>
        <p:spPr>
          <a:xfrm>
            <a:off x="3732758" y="1460168"/>
            <a:ext cx="2210661" cy="4413476"/>
          </a:xfrm>
          <a:prstGeom prst="rect">
            <a:avLst/>
          </a:prstGeom>
          <a:noFill/>
          <a:ln w="3175">
            <a:solidFill>
              <a:schemeClr val="tx1"/>
            </a:solidFill>
          </a:ln>
          <a:effectLst/>
          <a:scene3d>
            <a:camera prst="orthographicFront"/>
            <a:lightRig rig="threePt" dir="t"/>
          </a:scene3d>
          <a:sp3d>
            <a:bevelT/>
          </a:sp3d>
        </p:spPr>
        <p:txBody>
          <a:bodyPr spcFirstLastPara="1" wrap="square" lIns="121900" tIns="121900" rIns="121900" bIns="121900" numCol="1" anchor="t" anchorCtr="0">
            <a:spAutoFit/>
          </a:bodyPr>
          <a:lstStyle/>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Bulk RNA-Seq</a:t>
            </a:r>
          </a:p>
          <a:p>
            <a:pPr marL="346075" lvl="1" indent="-346075">
              <a:lnSpc>
                <a:spcPct val="115000"/>
              </a:lnSpc>
              <a:spcAft>
                <a:spcPts val="600"/>
              </a:spcAft>
              <a:buClr>
                <a:srgbClr val="2F4A5B"/>
              </a:buClr>
              <a:buSzPct val="100000"/>
              <a:buFont typeface="Raleway"/>
              <a:buChar char="●"/>
            </a:pPr>
            <a:r>
              <a:rPr lang="en-US" sz="1600" dirty="0" err="1">
                <a:solidFill>
                  <a:schemeClr val="tx2">
                    <a:lumMod val="50000"/>
                  </a:schemeClr>
                </a:solidFill>
                <a:latin typeface="Poppins" panose="00000500000000000000" pitchFamily="2" charset="0"/>
                <a:cs typeface="Poppins" panose="00000500000000000000" pitchFamily="2" charset="0"/>
                <a:sym typeface="Raleway"/>
              </a:rPr>
              <a:t>scRNA</a:t>
            </a:r>
            <a:r>
              <a:rPr lang="en-US" sz="1600" dirty="0">
                <a:solidFill>
                  <a:schemeClr val="tx2">
                    <a:lumMod val="50000"/>
                  </a:schemeClr>
                </a:solidFill>
                <a:latin typeface="Poppins" panose="00000500000000000000" pitchFamily="2" charset="0"/>
                <a:cs typeface="Poppins" panose="00000500000000000000" pitchFamily="2" charset="0"/>
                <a:sym typeface="Raleway"/>
              </a:rPr>
              <a:t>-Seq</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Differential expression</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CAGE-Seq</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Transcriptome-wide editing</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miRNA-Seq</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tRNA-Seq</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AAV analysis</a:t>
            </a:r>
          </a:p>
          <a:p>
            <a:pPr marL="346075" lvl="1" indent="-346075">
              <a:lnSpc>
                <a:spcPct val="115000"/>
              </a:lnSpc>
              <a:spcAft>
                <a:spcPts val="600"/>
              </a:spcAft>
              <a:buClr>
                <a:srgbClr val="2F4A5B"/>
              </a:buClr>
              <a:buSzPct val="100000"/>
              <a:buFont typeface="Raleway"/>
              <a:buChar char="●"/>
            </a:pPr>
            <a:r>
              <a:rPr lang="en-US" sz="1600" dirty="0" err="1">
                <a:solidFill>
                  <a:schemeClr val="tx2">
                    <a:lumMod val="50000"/>
                  </a:schemeClr>
                </a:solidFill>
                <a:latin typeface="Poppins" panose="00000500000000000000" pitchFamily="2" charset="0"/>
                <a:cs typeface="Poppins" panose="00000500000000000000" pitchFamily="2" charset="0"/>
                <a:sym typeface="Raleway"/>
              </a:rPr>
              <a:t>Ribo</a:t>
            </a:r>
            <a:r>
              <a:rPr lang="en-US" sz="1600" dirty="0">
                <a:solidFill>
                  <a:schemeClr val="tx2">
                    <a:lumMod val="50000"/>
                  </a:schemeClr>
                </a:solidFill>
                <a:latin typeface="Poppins" panose="00000500000000000000" pitchFamily="2" charset="0"/>
                <a:cs typeface="Poppins" panose="00000500000000000000" pitchFamily="2" charset="0"/>
                <a:sym typeface="Raleway"/>
              </a:rPr>
              <a:t>-Seq</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Quantification</a:t>
            </a:r>
          </a:p>
        </p:txBody>
      </p:sp>
      <p:sp>
        <p:nvSpPr>
          <p:cNvPr id="10" name="TextBox 9">
            <a:extLst>
              <a:ext uri="{FF2B5EF4-FFF2-40B4-BE49-F238E27FC236}">
                <a16:creationId xmlns:a16="http://schemas.microsoft.com/office/drawing/2014/main" id="{79EA369B-05F7-94FE-F01F-8E889EE51B7B}"/>
              </a:ext>
            </a:extLst>
          </p:cNvPr>
          <p:cNvSpPr txBox="1"/>
          <p:nvPr/>
        </p:nvSpPr>
        <p:spPr>
          <a:xfrm>
            <a:off x="3732758" y="1139521"/>
            <a:ext cx="2210661" cy="304859"/>
          </a:xfrm>
          <a:prstGeom prst="rect">
            <a:avLst/>
          </a:prstGeom>
          <a:noFill/>
          <a:effectLst/>
          <a:scene3d>
            <a:camera prst="orthographicFront"/>
            <a:lightRig rig="threePt" dir="t"/>
          </a:scene3d>
          <a:sp3d>
            <a:bevelT/>
          </a:sp3d>
        </p:spPr>
        <p:txBody>
          <a:bodyPr wrap="square" rtlCol="0">
            <a:spAutoFit/>
          </a:bodyPr>
          <a:lstStyle/>
          <a:p>
            <a:pPr algn="ctr"/>
            <a:r>
              <a:rPr lang="en-US" b="1" dirty="0">
                <a:solidFill>
                  <a:schemeClr val="tx2">
                    <a:lumMod val="50000"/>
                  </a:schemeClr>
                </a:solidFill>
                <a:latin typeface="Poppins" panose="00000500000000000000" pitchFamily="2" charset="0"/>
                <a:cs typeface="Poppins" panose="00000500000000000000" pitchFamily="2" charset="0"/>
              </a:rPr>
              <a:t>Transcriptomics</a:t>
            </a:r>
          </a:p>
        </p:txBody>
      </p:sp>
      <p:sp>
        <p:nvSpPr>
          <p:cNvPr id="11" name="Google Shape;127;g12361c0aeee_0_94">
            <a:extLst>
              <a:ext uri="{FF2B5EF4-FFF2-40B4-BE49-F238E27FC236}">
                <a16:creationId xmlns:a16="http://schemas.microsoft.com/office/drawing/2014/main" id="{AE6E07A6-4C3F-40F0-94C3-6E7884D8F607}"/>
              </a:ext>
            </a:extLst>
          </p:cNvPr>
          <p:cNvSpPr txBox="1"/>
          <p:nvPr/>
        </p:nvSpPr>
        <p:spPr>
          <a:xfrm>
            <a:off x="6218992" y="3613131"/>
            <a:ext cx="2423966" cy="2252884"/>
          </a:xfrm>
          <a:prstGeom prst="rect">
            <a:avLst/>
          </a:prstGeom>
          <a:noFill/>
          <a:ln w="3175">
            <a:solidFill>
              <a:schemeClr val="tx1"/>
            </a:solidFill>
          </a:ln>
          <a:effectLst/>
          <a:scene3d>
            <a:camera prst="orthographicFront"/>
            <a:lightRig rig="threePt" dir="t"/>
          </a:scene3d>
          <a:sp3d>
            <a:bevelT/>
          </a:sp3d>
        </p:spPr>
        <p:txBody>
          <a:bodyPr spcFirstLastPara="1" wrap="square" lIns="121900" tIns="121900" rIns="121900" bIns="121900" numCol="1" anchor="t" anchorCtr="0">
            <a:spAutoFit/>
          </a:bodyPr>
          <a:lstStyle/>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GSEA</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Pathway enrichment</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Cell deconvolution</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Trajectory</a:t>
            </a:r>
          </a:p>
        </p:txBody>
      </p:sp>
      <p:sp>
        <p:nvSpPr>
          <p:cNvPr id="12" name="TextBox 11">
            <a:extLst>
              <a:ext uri="{FF2B5EF4-FFF2-40B4-BE49-F238E27FC236}">
                <a16:creationId xmlns:a16="http://schemas.microsoft.com/office/drawing/2014/main" id="{2BFE5F41-BAD9-9093-8699-555DC10F4B04}"/>
              </a:ext>
            </a:extLst>
          </p:cNvPr>
          <p:cNvSpPr txBox="1"/>
          <p:nvPr/>
        </p:nvSpPr>
        <p:spPr>
          <a:xfrm>
            <a:off x="6218991" y="3318760"/>
            <a:ext cx="2423966" cy="307777"/>
          </a:xfrm>
          <a:prstGeom prst="rect">
            <a:avLst/>
          </a:prstGeom>
          <a:noFill/>
          <a:effectLst/>
          <a:scene3d>
            <a:camera prst="orthographicFront"/>
            <a:lightRig rig="threePt" dir="t"/>
          </a:scene3d>
          <a:sp3d>
            <a:bevelT/>
          </a:sp3d>
        </p:spPr>
        <p:txBody>
          <a:bodyPr wrap="square" rtlCol="0">
            <a:spAutoFit/>
          </a:bodyPr>
          <a:lstStyle/>
          <a:p>
            <a:pPr algn="ctr"/>
            <a:r>
              <a:rPr lang="en-US" b="1" dirty="0">
                <a:solidFill>
                  <a:schemeClr val="tx2">
                    <a:lumMod val="50000"/>
                  </a:schemeClr>
                </a:solidFill>
                <a:latin typeface="Proxima Nova Rg" panose="02000506030000020004" pitchFamily="50" charset="0"/>
              </a:rPr>
              <a:t>Secondary Analyses</a:t>
            </a:r>
          </a:p>
        </p:txBody>
      </p:sp>
      <p:sp>
        <p:nvSpPr>
          <p:cNvPr id="13" name="TextBox 12">
            <a:extLst>
              <a:ext uri="{FF2B5EF4-FFF2-40B4-BE49-F238E27FC236}">
                <a16:creationId xmlns:a16="http://schemas.microsoft.com/office/drawing/2014/main" id="{E95C7F41-F878-4A15-8431-C422FD33E5F4}"/>
              </a:ext>
            </a:extLst>
          </p:cNvPr>
          <p:cNvSpPr txBox="1"/>
          <p:nvPr/>
        </p:nvSpPr>
        <p:spPr>
          <a:xfrm>
            <a:off x="3381211" y="6186143"/>
            <a:ext cx="5124415" cy="307777"/>
          </a:xfrm>
          <a:prstGeom prst="rect">
            <a:avLst/>
          </a:prstGeom>
          <a:noFill/>
        </p:spPr>
        <p:txBody>
          <a:bodyPr wrap="square" rtlCol="0">
            <a:spAutoFit/>
          </a:bodyPr>
          <a:lstStyle/>
          <a:p>
            <a:pPr algn="ctr"/>
            <a:r>
              <a:rPr lang="en-US" b="1" dirty="0">
                <a:solidFill>
                  <a:schemeClr val="tx2">
                    <a:lumMod val="50000"/>
                  </a:schemeClr>
                </a:solidFill>
                <a:latin typeface="Poppins" panose="00000500000000000000" pitchFamily="2" charset="0"/>
                <a:cs typeface="Poppins" panose="00000500000000000000" pitchFamily="2" charset="0"/>
              </a:rPr>
              <a:t>+In addition NF Core  &amp;  Third Party</a:t>
            </a:r>
          </a:p>
        </p:txBody>
      </p:sp>
      <p:sp>
        <p:nvSpPr>
          <p:cNvPr id="3" name="Google Shape;127;g12361c0aeee_0_94">
            <a:extLst>
              <a:ext uri="{FF2B5EF4-FFF2-40B4-BE49-F238E27FC236}">
                <a16:creationId xmlns:a16="http://schemas.microsoft.com/office/drawing/2014/main" id="{49648A71-34D6-1D50-4925-53733C59780C}"/>
              </a:ext>
            </a:extLst>
          </p:cNvPr>
          <p:cNvSpPr txBox="1"/>
          <p:nvPr/>
        </p:nvSpPr>
        <p:spPr>
          <a:xfrm>
            <a:off x="8918529" y="1477500"/>
            <a:ext cx="2547252" cy="4413476"/>
          </a:xfrm>
          <a:prstGeom prst="rect">
            <a:avLst/>
          </a:prstGeom>
          <a:noFill/>
          <a:ln w="3175">
            <a:solidFill>
              <a:schemeClr val="tx1"/>
            </a:solidFill>
          </a:ln>
          <a:effectLst/>
          <a:scene3d>
            <a:camera prst="orthographicFront"/>
            <a:lightRig rig="threePt" dir="t"/>
          </a:scene3d>
          <a:sp3d>
            <a:bevelT/>
          </a:sp3d>
        </p:spPr>
        <p:txBody>
          <a:bodyPr spcFirstLastPara="1" wrap="square" lIns="121900" tIns="121900" rIns="121900" bIns="121900" numCol="1" anchor="t" anchorCtr="0">
            <a:spAutoFit/>
          </a:bodyPr>
          <a:lstStyle/>
          <a:p>
            <a:pPr marL="346075" lvl="1" indent="-346075">
              <a:lnSpc>
                <a:spcPct val="115000"/>
              </a:lnSpc>
              <a:spcAft>
                <a:spcPts val="600"/>
              </a:spcAft>
              <a:buClr>
                <a:srgbClr val="2F4A5B"/>
              </a:buClr>
              <a:buSzPct val="100000"/>
              <a:buFont typeface="Raleway"/>
              <a:buChar char="●"/>
            </a:pPr>
            <a:r>
              <a:rPr lang="en-US" sz="1600" dirty="0" err="1">
                <a:solidFill>
                  <a:schemeClr val="tx2">
                    <a:lumMod val="50000"/>
                  </a:schemeClr>
                </a:solidFill>
                <a:latin typeface="Poppins" panose="00000500000000000000" pitchFamily="2" charset="0"/>
                <a:cs typeface="Poppins" panose="00000500000000000000" pitchFamily="2" charset="0"/>
                <a:sym typeface="Raleway"/>
              </a:rPr>
              <a:t>Jupyter</a:t>
            </a:r>
            <a:endParaRPr lang="en-US" sz="1600" dirty="0">
              <a:solidFill>
                <a:schemeClr val="tx2">
                  <a:lumMod val="50000"/>
                </a:schemeClr>
              </a:solidFill>
              <a:latin typeface="Poppins" panose="00000500000000000000" pitchFamily="2" charset="0"/>
              <a:cs typeface="Poppins" panose="00000500000000000000" pitchFamily="2" charset="0"/>
              <a:sym typeface="Raleway"/>
            </a:endParaRP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R Studio</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cs typeface="Poppins" panose="00000500000000000000" pitchFamily="2" charset="0"/>
                <a:sym typeface="Raleway"/>
              </a:rPr>
              <a:t>R Shiny apps</a:t>
            </a:r>
          </a:p>
          <a:p>
            <a:pPr marL="635000" lvl="1" indent="-285750">
              <a:lnSpc>
                <a:spcPct val="115000"/>
              </a:lnSpc>
              <a:spcAft>
                <a:spcPts val="600"/>
              </a:spcAft>
              <a:buClr>
                <a:srgbClr val="2F4A5B"/>
              </a:buClr>
              <a:buSzPct val="100000"/>
              <a:buFont typeface="Poppins" panose="00000500000000000000" pitchFamily="2" charset="0"/>
              <a:buChar char="–"/>
            </a:pPr>
            <a:r>
              <a:rPr lang="en-US" sz="1600" dirty="0" err="1">
                <a:solidFill>
                  <a:schemeClr val="tx2">
                    <a:lumMod val="50000"/>
                  </a:schemeClr>
                </a:solidFill>
                <a:latin typeface="Poppins" panose="00000500000000000000" pitchFamily="2" charset="0"/>
                <a:ea typeface="Raleway"/>
                <a:cs typeface="Poppins" panose="00000500000000000000" pitchFamily="2" charset="0"/>
                <a:sym typeface="Raleway"/>
              </a:rPr>
              <a:t>DEBrowser</a:t>
            </a: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 </a:t>
            </a:r>
          </a:p>
          <a:p>
            <a:pPr marL="635000" lvl="1" indent="-285750">
              <a:lnSpc>
                <a:spcPct val="115000"/>
              </a:lnSpc>
              <a:spcAft>
                <a:spcPts val="600"/>
              </a:spcAft>
              <a:buClr>
                <a:srgbClr val="2F4A5B"/>
              </a:buClr>
              <a:buSzPct val="100000"/>
              <a:buFont typeface="Poppins" panose="00000500000000000000" pitchFamily="2" charset="0"/>
              <a:buChar char="–"/>
            </a:pPr>
            <a:r>
              <a:rPr lang="en-US" sz="1600" dirty="0" err="1">
                <a:solidFill>
                  <a:schemeClr val="tx2">
                    <a:lumMod val="50000"/>
                  </a:schemeClr>
                </a:solidFill>
                <a:latin typeface="Poppins" panose="00000500000000000000" pitchFamily="2" charset="0"/>
                <a:ea typeface="Raleway"/>
                <a:cs typeface="Poppins" panose="00000500000000000000" pitchFamily="2" charset="0"/>
                <a:sym typeface="Raleway"/>
              </a:rPr>
              <a:t>iSEE</a:t>
            </a:r>
            <a:endParaRPr lang="en-US" sz="1600" dirty="0">
              <a:solidFill>
                <a:schemeClr val="tx2">
                  <a:lumMod val="50000"/>
                </a:schemeClr>
              </a:solidFill>
              <a:latin typeface="Poppins" panose="00000500000000000000" pitchFamily="2" charset="0"/>
              <a:ea typeface="Raleway"/>
              <a:cs typeface="Poppins" panose="00000500000000000000" pitchFamily="2" charset="0"/>
              <a:sym typeface="Raleway"/>
            </a:endParaRPr>
          </a:p>
          <a:p>
            <a:pPr marL="346075" lvl="1" indent="-346075">
              <a:lnSpc>
                <a:spcPct val="115000"/>
              </a:lnSpc>
              <a:spcAft>
                <a:spcPts val="600"/>
              </a:spcAft>
              <a:buClr>
                <a:srgbClr val="2F4A5B"/>
              </a:buClr>
              <a:buSzPct val="100000"/>
              <a:buFont typeface="Raleway"/>
              <a:buChar char="●"/>
            </a:pPr>
            <a:r>
              <a:rPr lang="en-US" sz="1600" dirty="0" err="1">
                <a:solidFill>
                  <a:schemeClr val="tx2">
                    <a:lumMod val="50000"/>
                  </a:schemeClr>
                </a:solidFill>
                <a:latin typeface="Poppins" panose="00000500000000000000" pitchFamily="2" charset="0"/>
                <a:ea typeface="Raleway"/>
                <a:cs typeface="Poppins" panose="00000500000000000000" pitchFamily="2" charset="0"/>
                <a:sym typeface="Raleway"/>
              </a:rPr>
              <a:t>CellxGene</a:t>
            </a:r>
            <a:endParaRPr lang="en-US" sz="1600" dirty="0">
              <a:solidFill>
                <a:schemeClr val="tx2">
                  <a:lumMod val="50000"/>
                </a:schemeClr>
              </a:solidFill>
              <a:latin typeface="Poppins" panose="00000500000000000000" pitchFamily="2" charset="0"/>
              <a:ea typeface="Raleway"/>
              <a:cs typeface="Poppins" panose="00000500000000000000" pitchFamily="2" charset="0"/>
              <a:sym typeface="Raleway"/>
            </a:endParaRP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Clinical Knowledge Graph</a:t>
            </a: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GSEA / GO / KEGG / Disease analysis</a:t>
            </a:r>
          </a:p>
          <a:p>
            <a:pPr marL="346075" lvl="1" indent="-346075">
              <a:lnSpc>
                <a:spcPct val="115000"/>
              </a:lnSpc>
              <a:spcAft>
                <a:spcPts val="600"/>
              </a:spcAft>
              <a:buClr>
                <a:srgbClr val="2F4A5B"/>
              </a:buClr>
              <a:buSzPct val="100000"/>
              <a:buFont typeface="Raleway"/>
              <a:buChar char="●"/>
            </a:pPr>
            <a:r>
              <a:rPr lang="en-US" sz="1600" dirty="0" err="1">
                <a:solidFill>
                  <a:schemeClr val="tx2">
                    <a:lumMod val="50000"/>
                  </a:schemeClr>
                </a:solidFill>
                <a:latin typeface="Poppins" panose="00000500000000000000" pitchFamily="2" charset="0"/>
                <a:ea typeface="Raleway"/>
                <a:cs typeface="Poppins" panose="00000500000000000000" pitchFamily="2" charset="0"/>
                <a:sym typeface="Raleway"/>
              </a:rPr>
              <a:t>AlphaFold</a:t>
            </a:r>
            <a:endParaRPr lang="en-US" sz="1600" dirty="0">
              <a:solidFill>
                <a:schemeClr val="tx2">
                  <a:lumMod val="50000"/>
                </a:schemeClr>
              </a:solidFill>
              <a:latin typeface="Poppins" panose="00000500000000000000" pitchFamily="2" charset="0"/>
              <a:ea typeface="Raleway"/>
              <a:cs typeface="Poppins" panose="00000500000000000000" pitchFamily="2" charset="0"/>
              <a:sym typeface="Raleway"/>
            </a:endParaRPr>
          </a:p>
          <a:p>
            <a:pPr marL="346075" lvl="1" indent="-346075">
              <a:lnSpc>
                <a:spcPct val="115000"/>
              </a:lnSpc>
              <a:spcAft>
                <a:spcPts val="600"/>
              </a:spcAft>
              <a:buClr>
                <a:srgbClr val="2F4A5B"/>
              </a:buClr>
              <a:buSzPct val="100000"/>
              <a:buFont typeface="Raleway"/>
              <a:buChar char="●"/>
            </a:pPr>
            <a:r>
              <a:rPr lang="en-US" sz="1600" dirty="0">
                <a:solidFill>
                  <a:schemeClr val="tx2">
                    <a:lumMod val="50000"/>
                  </a:schemeClr>
                </a:solidFill>
                <a:latin typeface="Poppins" panose="00000500000000000000" pitchFamily="2" charset="0"/>
                <a:ea typeface="Raleway"/>
                <a:cs typeface="Poppins" panose="00000500000000000000" pitchFamily="2" charset="0"/>
                <a:sym typeface="Raleway"/>
              </a:rPr>
              <a:t>TensorFlow</a:t>
            </a:r>
          </a:p>
        </p:txBody>
      </p:sp>
      <p:sp>
        <p:nvSpPr>
          <p:cNvPr id="14" name="TextBox 13">
            <a:extLst>
              <a:ext uri="{FF2B5EF4-FFF2-40B4-BE49-F238E27FC236}">
                <a16:creationId xmlns:a16="http://schemas.microsoft.com/office/drawing/2014/main" id="{BBB2ED6B-B032-AA85-79E4-7A1451DC02CC}"/>
              </a:ext>
            </a:extLst>
          </p:cNvPr>
          <p:cNvSpPr txBox="1"/>
          <p:nvPr/>
        </p:nvSpPr>
        <p:spPr>
          <a:xfrm>
            <a:off x="8918529" y="1154135"/>
            <a:ext cx="2547252" cy="307777"/>
          </a:xfrm>
          <a:prstGeom prst="rect">
            <a:avLst/>
          </a:prstGeom>
          <a:noFill/>
          <a:effectLst/>
          <a:scene3d>
            <a:camera prst="orthographicFront"/>
            <a:lightRig rig="threePt" dir="t"/>
          </a:scene3d>
          <a:sp3d>
            <a:bevelT/>
          </a:sp3d>
        </p:spPr>
        <p:txBody>
          <a:bodyPr wrap="square" rtlCol="0">
            <a:spAutoFit/>
          </a:bodyPr>
          <a:lstStyle/>
          <a:p>
            <a:pPr algn="ctr"/>
            <a:r>
              <a:rPr lang="en-US" b="1" dirty="0">
                <a:solidFill>
                  <a:schemeClr val="tx2">
                    <a:lumMod val="50000"/>
                  </a:schemeClr>
                </a:solidFill>
                <a:latin typeface="Poppins" panose="00000500000000000000" pitchFamily="2" charset="0"/>
                <a:cs typeface="Poppins" panose="00000500000000000000" pitchFamily="2" charset="0"/>
              </a:rPr>
              <a:t>3</a:t>
            </a:r>
            <a:r>
              <a:rPr lang="en-US" b="1" baseline="30000" dirty="0">
                <a:solidFill>
                  <a:schemeClr val="tx2">
                    <a:lumMod val="50000"/>
                  </a:schemeClr>
                </a:solidFill>
                <a:latin typeface="Poppins" panose="00000500000000000000" pitchFamily="2" charset="0"/>
                <a:cs typeface="Poppins" panose="00000500000000000000" pitchFamily="2" charset="0"/>
              </a:rPr>
              <a:t>rd</a:t>
            </a:r>
            <a:r>
              <a:rPr lang="en-US" b="1" dirty="0">
                <a:solidFill>
                  <a:schemeClr val="tx2">
                    <a:lumMod val="50000"/>
                  </a:schemeClr>
                </a:solidFill>
                <a:latin typeface="Poppins" panose="00000500000000000000" pitchFamily="2" charset="0"/>
                <a:cs typeface="Poppins" panose="00000500000000000000" pitchFamily="2" charset="0"/>
              </a:rPr>
              <a:t> Party Apps</a:t>
            </a:r>
          </a:p>
        </p:txBody>
      </p:sp>
      <p:sp>
        <p:nvSpPr>
          <p:cNvPr id="4" name="Slide Number Placeholder 3">
            <a:extLst>
              <a:ext uri="{FF2B5EF4-FFF2-40B4-BE49-F238E27FC236}">
                <a16:creationId xmlns:a16="http://schemas.microsoft.com/office/drawing/2014/main" id="{D06858DE-2EE0-5C3B-26F5-519279F1C3FA}"/>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418623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139;p9">
            <a:extLst>
              <a:ext uri="{FF2B5EF4-FFF2-40B4-BE49-F238E27FC236}">
                <a16:creationId xmlns:a16="http://schemas.microsoft.com/office/drawing/2014/main" id="{AB84859E-65E3-00DE-437E-7F0D3608AD60}"/>
              </a:ext>
            </a:extLst>
          </p:cNvPr>
          <p:cNvSpPr txBox="1"/>
          <p:nvPr/>
        </p:nvSpPr>
        <p:spPr>
          <a:xfrm>
            <a:off x="5553844" y="3363245"/>
            <a:ext cx="1512505"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Create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Select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Import pipelines</a:t>
            </a:r>
          </a:p>
        </p:txBody>
      </p:sp>
      <p:sp>
        <p:nvSpPr>
          <p:cNvPr id="82" name="Rectangle: Rounded Corners 81">
            <a:extLst>
              <a:ext uri="{FF2B5EF4-FFF2-40B4-BE49-F238E27FC236}">
                <a16:creationId xmlns:a16="http://schemas.microsoft.com/office/drawing/2014/main" id="{DD35763F-4A9A-DB52-E392-D99C465132A9}"/>
              </a:ext>
            </a:extLst>
          </p:cNvPr>
          <p:cNvSpPr/>
          <p:nvPr/>
        </p:nvSpPr>
        <p:spPr>
          <a:xfrm>
            <a:off x="4739699" y="4825954"/>
            <a:ext cx="2515001" cy="9650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52;p9">
            <a:extLst>
              <a:ext uri="{FF2B5EF4-FFF2-40B4-BE49-F238E27FC236}">
                <a16:creationId xmlns:a16="http://schemas.microsoft.com/office/drawing/2014/main" id="{FD5CECE6-61A6-FC55-29BA-5263267A7A0E}"/>
              </a:ext>
            </a:extLst>
          </p:cNvPr>
          <p:cNvSpPr/>
          <p:nvPr/>
        </p:nvSpPr>
        <p:spPr>
          <a:xfrm>
            <a:off x="369747" y="2319280"/>
            <a:ext cx="3577182" cy="2069250"/>
          </a:xfrm>
          <a:prstGeom prst="roundRect">
            <a:avLst>
              <a:gd name="adj" fmla="val 16667"/>
            </a:avLst>
          </a:prstGeom>
          <a:noFill/>
          <a:ln w="3175" cap="flat" cmpd="sng">
            <a:solidFill>
              <a:schemeClr val="tx1"/>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9" name="Google Shape;139;p9">
            <a:extLst>
              <a:ext uri="{FF2B5EF4-FFF2-40B4-BE49-F238E27FC236}">
                <a16:creationId xmlns:a16="http://schemas.microsoft.com/office/drawing/2014/main" id="{7DDDE41E-643E-3FE3-1ECC-E3D91762E97C}"/>
              </a:ext>
            </a:extLst>
          </p:cNvPr>
          <p:cNvSpPr txBox="1"/>
          <p:nvPr/>
        </p:nvSpPr>
        <p:spPr>
          <a:xfrm>
            <a:off x="10132947" y="3399691"/>
            <a:ext cx="1251784"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Fusion</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Insights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Refinement</a:t>
            </a:r>
          </a:p>
        </p:txBody>
      </p:sp>
      <p:sp>
        <p:nvSpPr>
          <p:cNvPr id="7" name="Google Shape;99;g16c601cbab4_0_189">
            <a:extLst>
              <a:ext uri="{FF2B5EF4-FFF2-40B4-BE49-F238E27FC236}">
                <a16:creationId xmlns:a16="http://schemas.microsoft.com/office/drawing/2014/main" id="{448D7527-AD89-E148-CCC5-FA9D87D304CD}"/>
              </a:ext>
            </a:extLst>
          </p:cNvPr>
          <p:cNvSpPr txBox="1"/>
          <p:nvPr/>
        </p:nvSpPr>
        <p:spPr>
          <a:xfrm>
            <a:off x="1225293" y="1989730"/>
            <a:ext cx="1866091" cy="289911"/>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200" b="1" dirty="0">
                <a:solidFill>
                  <a:srgbClr val="7F7F7F"/>
                </a:solidFill>
                <a:latin typeface="Proxima Nova Rg"/>
                <a:sym typeface="Proxima Nova"/>
              </a:rPr>
              <a:t>Experiment Design</a:t>
            </a:r>
            <a:endParaRPr sz="1200" b="1" dirty="0">
              <a:solidFill>
                <a:srgbClr val="7F7F7F"/>
              </a:solidFill>
              <a:latin typeface="Proxima Nova Rg"/>
              <a:sym typeface="Proxima Nova"/>
            </a:endParaRPr>
          </a:p>
        </p:txBody>
      </p:sp>
      <p:sp>
        <p:nvSpPr>
          <p:cNvPr id="9" name="Google Shape;99;g16c601cbab4_0_189">
            <a:extLst>
              <a:ext uri="{FF2B5EF4-FFF2-40B4-BE49-F238E27FC236}">
                <a16:creationId xmlns:a16="http://schemas.microsoft.com/office/drawing/2014/main" id="{59D5E93E-2E0C-F169-BCA6-D66C3805FA79}"/>
              </a:ext>
            </a:extLst>
          </p:cNvPr>
          <p:cNvSpPr txBox="1"/>
          <p:nvPr/>
        </p:nvSpPr>
        <p:spPr>
          <a:xfrm>
            <a:off x="289208" y="3409065"/>
            <a:ext cx="921167" cy="58627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buClr>
                <a:srgbClr val="000000"/>
              </a:buClr>
              <a:buSzPts val="1800"/>
              <a:buFont typeface="Arial"/>
              <a:buNone/>
            </a:pPr>
            <a:r>
              <a:rPr lang="en-US" sz="1000" dirty="0">
                <a:solidFill>
                  <a:srgbClr val="7F7F7F"/>
                </a:solidFill>
                <a:latin typeface="Proxima Nova Rg"/>
                <a:ea typeface="Proxima Nova Rg"/>
                <a:cs typeface="Proxima Nova Rg"/>
                <a:sym typeface="Proxima Nova"/>
              </a:rPr>
              <a:t>Bio Samples Collected &amp; Processed</a:t>
            </a:r>
          </a:p>
        </p:txBody>
      </p:sp>
      <p:sp>
        <p:nvSpPr>
          <p:cNvPr id="14" name="Arrow: Right 13">
            <a:extLst>
              <a:ext uri="{FF2B5EF4-FFF2-40B4-BE49-F238E27FC236}">
                <a16:creationId xmlns:a16="http://schemas.microsoft.com/office/drawing/2014/main" id="{082C3717-FF26-EE67-3856-DDE3D983898F}"/>
              </a:ext>
            </a:extLst>
          </p:cNvPr>
          <p:cNvSpPr/>
          <p:nvPr/>
        </p:nvSpPr>
        <p:spPr>
          <a:xfrm>
            <a:off x="1107048" y="35971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AB68A65-4F3F-6932-1B71-2D941B269A2F}"/>
              </a:ext>
            </a:extLst>
          </p:cNvPr>
          <p:cNvGrpSpPr/>
          <p:nvPr/>
        </p:nvGrpSpPr>
        <p:grpSpPr>
          <a:xfrm>
            <a:off x="1481259" y="3044298"/>
            <a:ext cx="2400296" cy="1415617"/>
            <a:chOff x="1506551" y="2811491"/>
            <a:chExt cx="2382098" cy="1415617"/>
          </a:xfrm>
        </p:grpSpPr>
        <p:sp>
          <p:nvSpPr>
            <p:cNvPr id="13" name="Rectangle 12">
              <a:extLst>
                <a:ext uri="{FF2B5EF4-FFF2-40B4-BE49-F238E27FC236}">
                  <a16:creationId xmlns:a16="http://schemas.microsoft.com/office/drawing/2014/main" id="{EFEE00BE-F960-F7F9-E6EE-245618130A51}"/>
                </a:ext>
              </a:extLst>
            </p:cNvPr>
            <p:cNvSpPr/>
            <p:nvPr/>
          </p:nvSpPr>
          <p:spPr>
            <a:xfrm>
              <a:off x="1506551" y="2811491"/>
              <a:ext cx="1385999" cy="141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Epigenomics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Transcriptomics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Proteomics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Metabolomics</a:t>
              </a:r>
            </a:p>
          </p:txBody>
        </p:sp>
        <p:sp>
          <p:nvSpPr>
            <p:cNvPr id="15" name="Rectangle 14">
              <a:extLst>
                <a:ext uri="{FF2B5EF4-FFF2-40B4-BE49-F238E27FC236}">
                  <a16:creationId xmlns:a16="http://schemas.microsoft.com/office/drawing/2014/main" id="{9EEFC0DA-68CF-02C5-15F2-5E37A6A063AC}"/>
                </a:ext>
              </a:extLst>
            </p:cNvPr>
            <p:cNvSpPr/>
            <p:nvPr/>
          </p:nvSpPr>
          <p:spPr>
            <a:xfrm>
              <a:off x="2640915" y="2817656"/>
              <a:ext cx="1247734" cy="140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Glycomics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Single cell</a:t>
              </a:r>
            </a:p>
            <a:p>
              <a:pPr marL="176213" indent="-176213">
                <a:spcAft>
                  <a:spcPts val="900"/>
                </a:spcAft>
                <a:buFont typeface="Wingdings" panose="05000000000000000000" pitchFamily="2" charset="2"/>
                <a:buChar char="q"/>
              </a:pPr>
              <a:r>
                <a:rPr lang="en-US" sz="1000" dirty="0">
                  <a:solidFill>
                    <a:srgbClr val="7F7F7F"/>
                  </a:solidFill>
                  <a:latin typeface="Proxima Nova Rg"/>
                </a:rPr>
                <a:t>Lipidomics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Metagenomics </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a:p>
              <a:pPr marL="176213" indent="-176213">
                <a:spcAft>
                  <a:spcPts val="900"/>
                </a:spcAft>
                <a:buFont typeface="Wingdings" panose="05000000000000000000" pitchFamily="2" charset="2"/>
                <a:buChar char="q"/>
              </a:pPr>
              <a:endParaRPr lang="en-US" sz="1000" dirty="0">
                <a:solidFill>
                  <a:srgbClr val="7F7F7F"/>
                </a:solidFill>
                <a:latin typeface="Proxima Nova Rg"/>
              </a:endParaRPr>
            </a:p>
          </p:txBody>
        </p:sp>
      </p:grpSp>
      <p:grpSp>
        <p:nvGrpSpPr>
          <p:cNvPr id="31" name="Group 30">
            <a:extLst>
              <a:ext uri="{FF2B5EF4-FFF2-40B4-BE49-F238E27FC236}">
                <a16:creationId xmlns:a16="http://schemas.microsoft.com/office/drawing/2014/main" id="{43F83DF7-27F6-9432-9895-2948770FD444}"/>
              </a:ext>
            </a:extLst>
          </p:cNvPr>
          <p:cNvGrpSpPr/>
          <p:nvPr/>
        </p:nvGrpSpPr>
        <p:grpSpPr>
          <a:xfrm>
            <a:off x="8173607" y="2502388"/>
            <a:ext cx="2366533" cy="822960"/>
            <a:chOff x="4683332" y="2860254"/>
            <a:chExt cx="2348591" cy="822960"/>
          </a:xfrm>
        </p:grpSpPr>
        <p:sp>
          <p:nvSpPr>
            <p:cNvPr id="32" name="Arrow: Right 31">
              <a:extLst>
                <a:ext uri="{FF2B5EF4-FFF2-40B4-BE49-F238E27FC236}">
                  <a16:creationId xmlns:a16="http://schemas.microsoft.com/office/drawing/2014/main" id="{A2A2C40D-6B0C-332B-3DF1-6F780E4B9133}"/>
                </a:ext>
              </a:extLst>
            </p:cNvPr>
            <p:cNvSpPr/>
            <p:nvPr/>
          </p:nvSpPr>
          <p:spPr>
            <a:xfrm>
              <a:off x="4683332"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5A7F6D6-CFB5-CB78-B8B5-B29B334A9814}"/>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Google Shape;99;g16c601cbab4_0_189">
              <a:extLst>
                <a:ext uri="{FF2B5EF4-FFF2-40B4-BE49-F238E27FC236}">
                  <a16:creationId xmlns:a16="http://schemas.microsoft.com/office/drawing/2014/main" id="{A8CE2E69-E8FF-83D8-1421-AC776AF109B7}"/>
                </a:ext>
              </a:extLst>
            </p:cNvPr>
            <p:cNvSpPr txBox="1"/>
            <p:nvPr/>
          </p:nvSpPr>
          <p:spPr>
            <a:xfrm>
              <a:off x="5049091" y="3105158"/>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Operationalize</a:t>
              </a:r>
              <a:endParaRPr sz="1400" b="1" dirty="0">
                <a:solidFill>
                  <a:srgbClr val="7F7F7F"/>
                </a:solidFill>
                <a:latin typeface="Proxima Nova Rg"/>
                <a:sym typeface="Proxima Nova"/>
              </a:endParaRPr>
            </a:p>
          </p:txBody>
        </p:sp>
      </p:grpSp>
      <p:grpSp>
        <p:nvGrpSpPr>
          <p:cNvPr id="35" name="Group 34">
            <a:extLst>
              <a:ext uri="{FF2B5EF4-FFF2-40B4-BE49-F238E27FC236}">
                <a16:creationId xmlns:a16="http://schemas.microsoft.com/office/drawing/2014/main" id="{061566D3-D6B6-8E4B-76E9-C7312DA2BA9E}"/>
              </a:ext>
            </a:extLst>
          </p:cNvPr>
          <p:cNvGrpSpPr/>
          <p:nvPr/>
        </p:nvGrpSpPr>
        <p:grpSpPr>
          <a:xfrm>
            <a:off x="9962963" y="2502388"/>
            <a:ext cx="1608954" cy="822960"/>
            <a:chOff x="4745204" y="2860254"/>
            <a:chExt cx="1596757" cy="822960"/>
          </a:xfrm>
        </p:grpSpPr>
        <p:sp>
          <p:nvSpPr>
            <p:cNvPr id="36" name="Arrow: Right 35">
              <a:extLst>
                <a:ext uri="{FF2B5EF4-FFF2-40B4-BE49-F238E27FC236}">
                  <a16:creationId xmlns:a16="http://schemas.microsoft.com/office/drawing/2014/main" id="{CB6E444A-F4C6-DCAA-26DD-1ABA15B1ACD8}"/>
                </a:ext>
              </a:extLst>
            </p:cNvPr>
            <p:cNvSpPr/>
            <p:nvPr/>
          </p:nvSpPr>
          <p:spPr>
            <a:xfrm>
              <a:off x="4745204"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AB8D3A3-4CF6-98B3-98A6-C37D21162AEC}"/>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8" name="Google Shape;99;g16c601cbab4_0_189">
              <a:extLst>
                <a:ext uri="{FF2B5EF4-FFF2-40B4-BE49-F238E27FC236}">
                  <a16:creationId xmlns:a16="http://schemas.microsoft.com/office/drawing/2014/main" id="{42C5CE4C-C1CE-7926-8E1D-7865A21D42A2}"/>
                </a:ext>
              </a:extLst>
            </p:cNvPr>
            <p:cNvSpPr txBox="1"/>
            <p:nvPr/>
          </p:nvSpPr>
          <p:spPr>
            <a:xfrm>
              <a:off x="5215036" y="3113845"/>
              <a:ext cx="1126925"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Analyze</a:t>
              </a:r>
            </a:p>
          </p:txBody>
        </p:sp>
      </p:grpSp>
      <p:sp>
        <p:nvSpPr>
          <p:cNvPr id="43" name="Google Shape;99;g16c601cbab4_0_189">
            <a:extLst>
              <a:ext uri="{FF2B5EF4-FFF2-40B4-BE49-F238E27FC236}">
                <a16:creationId xmlns:a16="http://schemas.microsoft.com/office/drawing/2014/main" id="{8E07483A-BB2A-5A17-7696-B0A78C670690}"/>
              </a:ext>
            </a:extLst>
          </p:cNvPr>
          <p:cNvSpPr txBox="1"/>
          <p:nvPr/>
        </p:nvSpPr>
        <p:spPr>
          <a:xfrm>
            <a:off x="4095443" y="2735322"/>
            <a:ext cx="1249574"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Metadata </a:t>
            </a:r>
          </a:p>
        </p:txBody>
      </p:sp>
      <p:sp>
        <p:nvSpPr>
          <p:cNvPr id="44" name="Left Bracket 43">
            <a:extLst>
              <a:ext uri="{FF2B5EF4-FFF2-40B4-BE49-F238E27FC236}">
                <a16:creationId xmlns:a16="http://schemas.microsoft.com/office/drawing/2014/main" id="{2066EAF4-96BB-F91C-0A48-ECCAD741AACE}"/>
              </a:ext>
            </a:extLst>
          </p:cNvPr>
          <p:cNvSpPr/>
          <p:nvPr/>
        </p:nvSpPr>
        <p:spPr>
          <a:xfrm rot="5400000">
            <a:off x="5921835" y="-4607453"/>
            <a:ext cx="381538" cy="11919222"/>
          </a:xfrm>
          <a:prstGeom prst="leftBracket">
            <a:avLst/>
          </a:prstGeom>
          <a:noFill/>
          <a:ln w="12700">
            <a:solidFill>
              <a:srgbClr val="409537">
                <a:alpha val="81961"/>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Google Shape;99;g16c601cbab4_0_189">
            <a:extLst>
              <a:ext uri="{FF2B5EF4-FFF2-40B4-BE49-F238E27FC236}">
                <a16:creationId xmlns:a16="http://schemas.microsoft.com/office/drawing/2014/main" id="{6A82F853-5402-1FE0-5F97-BAD2E03B640F}"/>
              </a:ext>
            </a:extLst>
          </p:cNvPr>
          <p:cNvSpPr txBox="1"/>
          <p:nvPr/>
        </p:nvSpPr>
        <p:spPr>
          <a:xfrm>
            <a:off x="4214899" y="874928"/>
            <a:ext cx="3669261" cy="553316"/>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Project Management / Collaboration</a:t>
            </a:r>
          </a:p>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FAIR Data </a:t>
            </a:r>
          </a:p>
        </p:txBody>
      </p:sp>
      <p:cxnSp>
        <p:nvCxnSpPr>
          <p:cNvPr id="72" name="Straight Arrow Connector 71">
            <a:extLst>
              <a:ext uri="{FF2B5EF4-FFF2-40B4-BE49-F238E27FC236}">
                <a16:creationId xmlns:a16="http://schemas.microsoft.com/office/drawing/2014/main" id="{E7C599C8-6DE7-790C-9309-B9CFEECE23ED}"/>
              </a:ext>
            </a:extLst>
          </p:cNvPr>
          <p:cNvCxnSpPr>
            <a:cxnSpLocks/>
          </p:cNvCxnSpPr>
          <p:nvPr/>
        </p:nvCxnSpPr>
        <p:spPr>
          <a:xfrm>
            <a:off x="6008296" y="1428244"/>
            <a:ext cx="0" cy="320040"/>
          </a:xfrm>
          <a:prstGeom prst="straightConnector1">
            <a:avLst/>
          </a:prstGeom>
          <a:ln w="6350">
            <a:solidFill>
              <a:srgbClr val="FE7F65"/>
            </a:solidFill>
            <a:prstDash val="dash"/>
            <a:headEnd type="stealth"/>
            <a:tailEnd type="stealth"/>
          </a:ln>
        </p:spPr>
        <p:style>
          <a:lnRef idx="1">
            <a:schemeClr val="accent1"/>
          </a:lnRef>
          <a:fillRef idx="0">
            <a:schemeClr val="accent1"/>
          </a:fillRef>
          <a:effectRef idx="0">
            <a:schemeClr val="accent1"/>
          </a:effectRef>
          <a:fontRef idx="minor">
            <a:schemeClr val="tx1"/>
          </a:fontRef>
        </p:style>
      </p:cxnSp>
      <p:pic>
        <p:nvPicPr>
          <p:cNvPr id="1028" name="Picture 4" descr="import data Icon - Free PNG &amp; SVG 2018305 - Noun Project">
            <a:extLst>
              <a:ext uri="{FF2B5EF4-FFF2-40B4-BE49-F238E27FC236}">
                <a16:creationId xmlns:a16="http://schemas.microsoft.com/office/drawing/2014/main" id="{323EC6DB-1C31-491C-380E-AB4DF6021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024" y="2402998"/>
            <a:ext cx="370955" cy="3709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chanical gears - Free icons">
            <a:extLst>
              <a:ext uri="{FF2B5EF4-FFF2-40B4-BE49-F238E27FC236}">
                <a16:creationId xmlns:a16="http://schemas.microsoft.com/office/drawing/2014/main" id="{D9B372B2-C473-86CF-26A9-61669ACEB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3385" y="2463612"/>
            <a:ext cx="340457" cy="3404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s Icons - Free SVG &amp; PNG Insights Images - Noun Project">
            <a:extLst>
              <a:ext uri="{FF2B5EF4-FFF2-40B4-BE49-F238E27FC236}">
                <a16:creationId xmlns:a16="http://schemas.microsoft.com/office/drawing/2014/main" id="{5C3F0973-8BD0-AC8C-C8BC-EDFFD17CD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6290" y="2407108"/>
            <a:ext cx="358711" cy="35871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FB5D7B59-06AE-3278-A54F-FC02929330B5}"/>
              </a:ext>
            </a:extLst>
          </p:cNvPr>
          <p:cNvGrpSpPr/>
          <p:nvPr/>
        </p:nvGrpSpPr>
        <p:grpSpPr>
          <a:xfrm>
            <a:off x="6733168" y="2461642"/>
            <a:ext cx="2577903" cy="822960"/>
            <a:chOff x="4442802" y="2818657"/>
            <a:chExt cx="2558355" cy="822960"/>
          </a:xfrm>
        </p:grpSpPr>
        <p:sp>
          <p:nvSpPr>
            <p:cNvPr id="19" name="Arrow: Right 18">
              <a:extLst>
                <a:ext uri="{FF2B5EF4-FFF2-40B4-BE49-F238E27FC236}">
                  <a16:creationId xmlns:a16="http://schemas.microsoft.com/office/drawing/2014/main" id="{9746136E-500F-7BB8-33E0-FCC164B4E7A6}"/>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A5E2C11E-03FA-5E6C-0FBB-CD7A8E268428}"/>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24" name="Google Shape;99;g16c601cbab4_0_189">
              <a:extLst>
                <a:ext uri="{FF2B5EF4-FFF2-40B4-BE49-F238E27FC236}">
                  <a16:creationId xmlns:a16="http://schemas.microsoft.com/office/drawing/2014/main" id="{082946FD-044C-59DB-46EB-C0AB86F2EC56}"/>
                </a:ext>
              </a:extLst>
            </p:cNvPr>
            <p:cNvSpPr txBox="1"/>
            <p:nvPr/>
          </p:nvSpPr>
          <p:spPr>
            <a:xfrm>
              <a:off x="5018325" y="3123435"/>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Import</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grpSp>
      <p:sp>
        <p:nvSpPr>
          <p:cNvPr id="73" name="Google Shape;139;p9">
            <a:extLst>
              <a:ext uri="{FF2B5EF4-FFF2-40B4-BE49-F238E27FC236}">
                <a16:creationId xmlns:a16="http://schemas.microsoft.com/office/drawing/2014/main" id="{357574FB-8B90-1006-6CDC-5484956624FC}"/>
              </a:ext>
            </a:extLst>
          </p:cNvPr>
          <p:cNvSpPr txBox="1"/>
          <p:nvPr/>
        </p:nvSpPr>
        <p:spPr>
          <a:xfrm>
            <a:off x="7066350" y="3363245"/>
            <a:ext cx="1335352"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Illumina</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PacBio</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Nanopore</a:t>
            </a:r>
            <a:endParaRPr sz="1000" dirty="0">
              <a:solidFill>
                <a:srgbClr val="7F7F7F"/>
              </a:solidFill>
              <a:latin typeface="Proxima Nova Rg"/>
              <a:sym typeface="Arial"/>
            </a:endParaRPr>
          </a:p>
        </p:txBody>
      </p:sp>
      <p:pic>
        <p:nvPicPr>
          <p:cNvPr id="1032" name="Picture 8" descr="Workflow - Free arrows icons">
            <a:extLst>
              <a:ext uri="{FF2B5EF4-FFF2-40B4-BE49-F238E27FC236}">
                <a16:creationId xmlns:a16="http://schemas.microsoft.com/office/drawing/2014/main" id="{5123104E-B470-5ACC-ADFF-45B652DBFE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805" y="2397852"/>
            <a:ext cx="322118" cy="322118"/>
          </a:xfrm>
          <a:prstGeom prst="rect">
            <a:avLst/>
          </a:prstGeom>
          <a:noFill/>
          <a:extLst>
            <a:ext uri="{909E8E84-426E-40DD-AFC4-6F175D3DCCD1}">
              <a14:hiddenFill xmlns:a14="http://schemas.microsoft.com/office/drawing/2010/main">
                <a:solidFill>
                  <a:srgbClr val="FFFFFF"/>
                </a:solidFill>
              </a14:hiddenFill>
            </a:ext>
          </a:extLst>
        </p:spPr>
      </p:pic>
      <p:sp>
        <p:nvSpPr>
          <p:cNvPr id="78" name="Google Shape;139;p9">
            <a:extLst>
              <a:ext uri="{FF2B5EF4-FFF2-40B4-BE49-F238E27FC236}">
                <a16:creationId xmlns:a16="http://schemas.microsoft.com/office/drawing/2014/main" id="{A57E5FE4-3201-7246-D598-7C3E1ED89964}"/>
              </a:ext>
            </a:extLst>
          </p:cNvPr>
          <p:cNvSpPr txBox="1"/>
          <p:nvPr/>
        </p:nvSpPr>
        <p:spPr>
          <a:xfrm>
            <a:off x="8401702" y="3363245"/>
            <a:ext cx="1795708"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Data Processing</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Full control</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Versioning/provenance </a:t>
            </a:r>
            <a:endParaRPr sz="1000" dirty="0">
              <a:solidFill>
                <a:srgbClr val="7F7F7F"/>
              </a:solidFill>
              <a:latin typeface="Proxima Nova Rg"/>
              <a:sym typeface="Arial"/>
            </a:endParaRPr>
          </a:p>
        </p:txBody>
      </p:sp>
      <p:sp>
        <p:nvSpPr>
          <p:cNvPr id="12" name="Google Shape;99;g16c601cbab4_0_189">
            <a:extLst>
              <a:ext uri="{FF2B5EF4-FFF2-40B4-BE49-F238E27FC236}">
                <a16:creationId xmlns:a16="http://schemas.microsoft.com/office/drawing/2014/main" id="{ADB1738B-B3C9-C961-9B05-6C119DD56F8B}"/>
              </a:ext>
            </a:extLst>
          </p:cNvPr>
          <p:cNvSpPr txBox="1"/>
          <p:nvPr/>
        </p:nvSpPr>
        <p:spPr>
          <a:xfrm>
            <a:off x="355916" y="2468336"/>
            <a:ext cx="792698" cy="421614"/>
          </a:xfrm>
          <a:prstGeom prst="rect">
            <a:avLst/>
          </a:prstGeom>
          <a:noFill/>
          <a:ln>
            <a:noFill/>
          </a:ln>
        </p:spPr>
        <p:txBody>
          <a:bodyPr spcFirstLastPara="1" wrap="square" lIns="91425" tIns="45700" rIns="91425" bIns="45700" anchor="ctr" anchorCtr="0">
            <a:spAutoFit/>
          </a:bodyPr>
          <a:lstStyle/>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Reference</a:t>
            </a:r>
          </a:p>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Data</a:t>
            </a:r>
          </a:p>
        </p:txBody>
      </p:sp>
      <p:sp>
        <p:nvSpPr>
          <p:cNvPr id="21" name="Arrow: Right 20">
            <a:extLst>
              <a:ext uri="{FF2B5EF4-FFF2-40B4-BE49-F238E27FC236}">
                <a16:creationId xmlns:a16="http://schemas.microsoft.com/office/drawing/2014/main" id="{173174D8-0BC9-C042-0F17-041728986ACB}"/>
              </a:ext>
            </a:extLst>
          </p:cNvPr>
          <p:cNvSpPr/>
          <p:nvPr/>
        </p:nvSpPr>
        <p:spPr>
          <a:xfrm>
            <a:off x="1107048" y="2555012"/>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A4B2D61-42A8-6360-205C-549170ADE134}"/>
              </a:ext>
            </a:extLst>
          </p:cNvPr>
          <p:cNvSpPr/>
          <p:nvPr/>
        </p:nvSpPr>
        <p:spPr>
          <a:xfrm>
            <a:off x="1478436" y="2406646"/>
            <a:ext cx="879386"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Internal</a:t>
            </a:r>
          </a:p>
          <a:p>
            <a:pPr marL="176213" indent="-176213">
              <a:spcAft>
                <a:spcPts val="900"/>
              </a:spcAft>
              <a:buFont typeface="Wingdings" panose="05000000000000000000" pitchFamily="2" charset="2"/>
              <a:buChar char="q"/>
            </a:pPr>
            <a:r>
              <a:rPr lang="en-US" sz="1000" dirty="0">
                <a:solidFill>
                  <a:srgbClr val="7F7F7F"/>
                </a:solidFill>
                <a:latin typeface="Proxima Nova Rg"/>
              </a:rPr>
              <a:t>Public</a:t>
            </a:r>
          </a:p>
        </p:txBody>
      </p:sp>
      <p:sp>
        <p:nvSpPr>
          <p:cNvPr id="40" name="Rectangle 39">
            <a:extLst>
              <a:ext uri="{FF2B5EF4-FFF2-40B4-BE49-F238E27FC236}">
                <a16:creationId xmlns:a16="http://schemas.microsoft.com/office/drawing/2014/main" id="{1A032832-48CB-7A51-5FD5-887AE7BD80EF}"/>
              </a:ext>
            </a:extLst>
          </p:cNvPr>
          <p:cNvSpPr/>
          <p:nvPr/>
        </p:nvSpPr>
        <p:spPr>
          <a:xfrm>
            <a:off x="2625793" y="2406646"/>
            <a:ext cx="993731"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3rd Party</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p:txBody>
      </p:sp>
      <p:sp>
        <p:nvSpPr>
          <p:cNvPr id="46" name="Rectangle: Rounded Corners 45">
            <a:extLst>
              <a:ext uri="{FF2B5EF4-FFF2-40B4-BE49-F238E27FC236}">
                <a16:creationId xmlns:a16="http://schemas.microsoft.com/office/drawing/2014/main" id="{89BD71C6-DB22-EA8A-AB89-EA4DC3A60D14}"/>
              </a:ext>
            </a:extLst>
          </p:cNvPr>
          <p:cNvSpPr/>
          <p:nvPr/>
        </p:nvSpPr>
        <p:spPr>
          <a:xfrm>
            <a:off x="1194529" y="2406081"/>
            <a:ext cx="2511131" cy="499867"/>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3AA5C234-246F-7EF9-61D6-CD33BB42FD4A}"/>
              </a:ext>
            </a:extLst>
          </p:cNvPr>
          <p:cNvSpPr/>
          <p:nvPr/>
        </p:nvSpPr>
        <p:spPr>
          <a:xfrm>
            <a:off x="1194529" y="3055423"/>
            <a:ext cx="2511131" cy="1269994"/>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6FF1EF02-8FC2-3F49-5829-AC6A8D3F27E6}"/>
              </a:ext>
            </a:extLst>
          </p:cNvPr>
          <p:cNvGrpSpPr/>
          <p:nvPr/>
        </p:nvGrpSpPr>
        <p:grpSpPr>
          <a:xfrm>
            <a:off x="2189018" y="5766409"/>
            <a:ext cx="7980218" cy="908860"/>
            <a:chOff x="2189018" y="5680681"/>
            <a:chExt cx="7980218" cy="908860"/>
          </a:xfrm>
        </p:grpSpPr>
        <p:sp>
          <p:nvSpPr>
            <p:cNvPr id="54" name="Google Shape;265;p10">
              <a:extLst>
                <a:ext uri="{FF2B5EF4-FFF2-40B4-BE49-F238E27FC236}">
                  <a16:creationId xmlns:a16="http://schemas.microsoft.com/office/drawing/2014/main" id="{05B4B240-D624-F02D-7BA9-22FFC02788B3}"/>
                </a:ext>
              </a:extLst>
            </p:cNvPr>
            <p:cNvSpPr/>
            <p:nvPr/>
          </p:nvSpPr>
          <p:spPr>
            <a:xfrm>
              <a:off x="2189018" y="5680681"/>
              <a:ext cx="7980218" cy="908860"/>
            </a:xfrm>
            <a:prstGeom prst="rightArrow">
              <a:avLst>
                <a:gd name="adj1" fmla="val 50000"/>
                <a:gd name="adj2" fmla="val 50000"/>
              </a:avLst>
            </a:prstGeom>
            <a:gradFill>
              <a:gsLst>
                <a:gs pos="0">
                  <a:schemeClr val="lt1"/>
                </a:gs>
                <a:gs pos="77000">
                  <a:srgbClr val="7F7F7F"/>
                </a:gs>
                <a:gs pos="100000">
                  <a:srgbClr val="7F7F7F"/>
                </a:gs>
              </a:gsLst>
              <a:lin ang="2700000" scaled="0"/>
            </a:gra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dirty="0">
                <a:solidFill>
                  <a:schemeClr val="dk1"/>
                </a:solidFill>
                <a:latin typeface="Arial"/>
                <a:ea typeface="Arial"/>
                <a:cs typeface="Arial"/>
                <a:sym typeface="Arial"/>
              </a:endParaRPr>
            </a:p>
          </p:txBody>
        </p:sp>
        <p:sp>
          <p:nvSpPr>
            <p:cNvPr id="55" name="Google Shape;277;p10">
              <a:extLst>
                <a:ext uri="{FF2B5EF4-FFF2-40B4-BE49-F238E27FC236}">
                  <a16:creationId xmlns:a16="http://schemas.microsoft.com/office/drawing/2014/main" id="{F0849BF0-D5F4-13BD-5B15-8C3363EEE3FE}"/>
                </a:ext>
              </a:extLst>
            </p:cNvPr>
            <p:cNvSpPr txBox="1"/>
            <p:nvPr/>
          </p:nvSpPr>
          <p:spPr>
            <a:xfrm>
              <a:off x="3391310" y="5839613"/>
              <a:ext cx="5575634" cy="61923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3200"/>
                <a:buFont typeface="Arial"/>
                <a:buNone/>
              </a:pPr>
              <a:r>
                <a:rPr lang="en-US" sz="3200" b="0" i="1" u="none" strike="noStrike" cap="none" dirty="0">
                  <a:solidFill>
                    <a:schemeClr val="bg1"/>
                  </a:solidFill>
                  <a:latin typeface="Poppins" panose="00000500000000000000" pitchFamily="2" charset="0"/>
                  <a:ea typeface="Proxima Nova Rg"/>
                  <a:cs typeface="Poppins" panose="00000500000000000000" pitchFamily="2" charset="0"/>
                  <a:sym typeface="Proxima Nova"/>
                </a:rPr>
                <a:t>Science Accelerated</a:t>
              </a:r>
              <a:endParaRPr sz="3200" b="0" i="0" u="none" strike="noStrike" cap="none" dirty="0">
                <a:solidFill>
                  <a:schemeClr val="bg1"/>
                </a:solidFill>
                <a:latin typeface="Poppins" panose="00000500000000000000" pitchFamily="2" charset="0"/>
                <a:ea typeface="Proxima Nova Rg"/>
                <a:cs typeface="Poppins" panose="00000500000000000000" pitchFamily="2" charset="0"/>
                <a:sym typeface="Proxima Nova"/>
              </a:endParaRPr>
            </a:p>
          </p:txBody>
        </p:sp>
      </p:grpSp>
      <p:sp>
        <p:nvSpPr>
          <p:cNvPr id="16" name="Google Shape;152;p9">
            <a:extLst>
              <a:ext uri="{FF2B5EF4-FFF2-40B4-BE49-F238E27FC236}">
                <a16:creationId xmlns:a16="http://schemas.microsoft.com/office/drawing/2014/main" id="{0561CB5C-87AE-B105-A2FD-D90425419200}"/>
              </a:ext>
            </a:extLst>
          </p:cNvPr>
          <p:cNvSpPr/>
          <p:nvPr/>
        </p:nvSpPr>
        <p:spPr>
          <a:xfrm>
            <a:off x="152993" y="1611605"/>
            <a:ext cx="11669260" cy="4108556"/>
          </a:xfrm>
          <a:prstGeom prst="roundRect">
            <a:avLst>
              <a:gd name="adj" fmla="val 16667"/>
            </a:avLst>
          </a:prstGeom>
          <a:noFill/>
          <a:ln w="12700" cap="flat" cmpd="sng">
            <a:solidFill>
              <a:srgbClr val="6697C2"/>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6" name="Rectangle 25">
            <a:extLst>
              <a:ext uri="{FF2B5EF4-FFF2-40B4-BE49-F238E27FC236}">
                <a16:creationId xmlns:a16="http://schemas.microsoft.com/office/drawing/2014/main" id="{D909F618-94BF-DF5A-CF0E-13CC64416347}"/>
              </a:ext>
            </a:extLst>
          </p:cNvPr>
          <p:cNvSpPr/>
          <p:nvPr/>
        </p:nvSpPr>
        <p:spPr>
          <a:xfrm>
            <a:off x="4987944" y="4304650"/>
            <a:ext cx="2217911" cy="944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3DCED83F-390D-9839-919A-BC0B1058ED1E}"/>
              </a:ext>
            </a:extLst>
          </p:cNvPr>
          <p:cNvCxnSpPr>
            <a:cxnSpLocks/>
          </p:cNvCxnSpPr>
          <p:nvPr/>
        </p:nvCxnSpPr>
        <p:spPr>
          <a:xfrm>
            <a:off x="11084952" y="3576751"/>
            <a:ext cx="350579" cy="0"/>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E0C9C71-C4FF-C34C-27B1-4C7BE5A8AF43}"/>
              </a:ext>
            </a:extLst>
          </p:cNvPr>
          <p:cNvCxnSpPr>
            <a:cxnSpLocks/>
          </p:cNvCxnSpPr>
          <p:nvPr/>
        </p:nvCxnSpPr>
        <p:spPr>
          <a:xfrm flipV="1">
            <a:off x="11435531" y="2159427"/>
            <a:ext cx="0" cy="1381918"/>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FCFF93E-1EA1-0999-5B96-3E4A984DED0A}"/>
              </a:ext>
            </a:extLst>
          </p:cNvPr>
          <p:cNvCxnSpPr>
            <a:cxnSpLocks/>
          </p:cNvCxnSpPr>
          <p:nvPr/>
        </p:nvCxnSpPr>
        <p:spPr>
          <a:xfrm>
            <a:off x="3081500" y="2124000"/>
            <a:ext cx="8354031" cy="4254"/>
          </a:xfrm>
          <a:prstGeom prst="straightConnector1">
            <a:avLst/>
          </a:prstGeom>
          <a:ln w="25400">
            <a:solidFill>
              <a:srgbClr val="FF0000"/>
            </a:solidFill>
            <a:prstDash val="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289277C7-5A7E-4BB3-A396-267E29E80118}"/>
              </a:ext>
            </a:extLst>
          </p:cNvPr>
          <p:cNvSpPr/>
          <p:nvPr/>
        </p:nvSpPr>
        <p:spPr>
          <a:xfrm>
            <a:off x="3827520" y="28375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oogle Shape;139;p9">
            <a:extLst>
              <a:ext uri="{FF2B5EF4-FFF2-40B4-BE49-F238E27FC236}">
                <a16:creationId xmlns:a16="http://schemas.microsoft.com/office/drawing/2014/main" id="{0A91EAD6-1E96-3CC7-9692-6846070BD8EF}"/>
              </a:ext>
            </a:extLst>
          </p:cNvPr>
          <p:cNvSpPr txBox="1"/>
          <p:nvPr/>
        </p:nvSpPr>
        <p:spPr>
          <a:xfrm>
            <a:off x="4196074" y="3363245"/>
            <a:ext cx="1381509"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Integrated</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Customizable</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Metadata server</a:t>
            </a:r>
            <a:endParaRPr sz="1000" dirty="0">
              <a:solidFill>
                <a:srgbClr val="7F7F7F"/>
              </a:solidFill>
              <a:latin typeface="Proxima Nova Rg"/>
              <a:sym typeface="Arial"/>
            </a:endParaRPr>
          </a:p>
        </p:txBody>
      </p:sp>
      <p:pic>
        <p:nvPicPr>
          <p:cNvPr id="1026" name="Picture 2" descr="Metadata Icons - Free SVG &amp; PNG Metadata Images - Noun Project">
            <a:extLst>
              <a:ext uri="{FF2B5EF4-FFF2-40B4-BE49-F238E27FC236}">
                <a16:creationId xmlns:a16="http://schemas.microsoft.com/office/drawing/2014/main" id="{B6382A96-27F9-5F0E-3234-9299018C26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7185" y="2401294"/>
            <a:ext cx="256519" cy="256519"/>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95;g16c601cbab4_0_189" descr="A picture containing graphical user interface&#10;&#10;Description automatically generated">
            <a:extLst>
              <a:ext uri="{FF2B5EF4-FFF2-40B4-BE49-F238E27FC236}">
                <a16:creationId xmlns:a16="http://schemas.microsoft.com/office/drawing/2014/main" id="{EF004C1A-C40C-2E15-439C-AAEF89781431}"/>
              </a:ext>
            </a:extLst>
          </p:cNvPr>
          <p:cNvPicPr preferRelativeResize="0"/>
          <p:nvPr/>
        </p:nvPicPr>
        <p:blipFill rotWithShape="1">
          <a:blip r:embed="rId8">
            <a:alphaModFix/>
          </a:blip>
          <a:srcRect/>
          <a:stretch/>
        </p:blipFill>
        <p:spPr>
          <a:xfrm>
            <a:off x="221855" y="-348564"/>
            <a:ext cx="1828800" cy="1826064"/>
          </a:xfrm>
          <a:prstGeom prst="rect">
            <a:avLst/>
          </a:prstGeom>
          <a:noFill/>
          <a:ln>
            <a:noFill/>
          </a:ln>
        </p:spPr>
      </p:pic>
      <p:grpSp>
        <p:nvGrpSpPr>
          <p:cNvPr id="8" name="Group 7">
            <a:extLst>
              <a:ext uri="{FF2B5EF4-FFF2-40B4-BE49-F238E27FC236}">
                <a16:creationId xmlns:a16="http://schemas.microsoft.com/office/drawing/2014/main" id="{489BF1B9-686A-2AC7-C396-F0DA2EC42A93}"/>
              </a:ext>
            </a:extLst>
          </p:cNvPr>
          <p:cNvGrpSpPr/>
          <p:nvPr/>
        </p:nvGrpSpPr>
        <p:grpSpPr>
          <a:xfrm>
            <a:off x="5220661" y="2461748"/>
            <a:ext cx="457201" cy="822960"/>
            <a:chOff x="4442802" y="2818657"/>
            <a:chExt cx="453734" cy="822960"/>
          </a:xfrm>
        </p:grpSpPr>
        <p:sp>
          <p:nvSpPr>
            <p:cNvPr id="10" name="Arrow: Right 9">
              <a:extLst>
                <a:ext uri="{FF2B5EF4-FFF2-40B4-BE49-F238E27FC236}">
                  <a16:creationId xmlns:a16="http://schemas.microsoft.com/office/drawing/2014/main" id="{4F53C98C-AF9D-BC31-366B-479130EE8FAA}"/>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8D2AD4B-29F7-F650-E8BA-BEE99AFBA3AC}"/>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Google Shape;99;g16c601cbab4_0_189">
            <a:extLst>
              <a:ext uri="{FF2B5EF4-FFF2-40B4-BE49-F238E27FC236}">
                <a16:creationId xmlns:a16="http://schemas.microsoft.com/office/drawing/2014/main" id="{250075EF-0C93-EEC5-5F92-262D52C26160}"/>
              </a:ext>
            </a:extLst>
          </p:cNvPr>
          <p:cNvSpPr txBox="1"/>
          <p:nvPr/>
        </p:nvSpPr>
        <p:spPr>
          <a:xfrm>
            <a:off x="5678887" y="2748424"/>
            <a:ext cx="1088437"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b="1" dirty="0">
                <a:solidFill>
                  <a:srgbClr val="7F7F7F"/>
                </a:solidFill>
                <a:latin typeface="Proxima Nova Rg"/>
                <a:sym typeface="Proxima Nova"/>
              </a:rPr>
              <a:t>Pipelines</a:t>
            </a:r>
            <a:r>
              <a:rPr lang="en-US" sz="1400" b="1" dirty="0">
                <a:solidFill>
                  <a:srgbClr val="7F7F7F"/>
                </a:solidFill>
                <a:latin typeface="Proxima Nova Rg"/>
                <a:sym typeface="Proxima Nova"/>
              </a:rPr>
              <a:t> </a:t>
            </a:r>
          </a:p>
        </p:txBody>
      </p:sp>
      <p:sp>
        <p:nvSpPr>
          <p:cNvPr id="28" name="Title 27">
            <a:extLst>
              <a:ext uri="{FF2B5EF4-FFF2-40B4-BE49-F238E27FC236}">
                <a16:creationId xmlns:a16="http://schemas.microsoft.com/office/drawing/2014/main" id="{5C05EC2E-7283-A570-C46D-2479118BEB0C}"/>
              </a:ext>
            </a:extLst>
          </p:cNvPr>
          <p:cNvSpPr>
            <a:spLocks noGrp="1"/>
          </p:cNvSpPr>
          <p:nvPr>
            <p:ph type="ctrTitle"/>
          </p:nvPr>
        </p:nvSpPr>
        <p:spPr>
          <a:xfrm>
            <a:off x="0" y="251079"/>
            <a:ext cx="12191999" cy="571021"/>
          </a:xfrm>
        </p:spPr>
        <p:txBody>
          <a:bodyPr>
            <a:normAutofit/>
          </a:bodyPr>
          <a:lstStyle/>
          <a:p>
            <a:r>
              <a:rPr lang="en-US" sz="2800" dirty="0">
                <a:solidFill>
                  <a:srgbClr val="7F7F7F"/>
                </a:solidFill>
                <a:latin typeface="Poppins" panose="00000500000000000000" pitchFamily="2" charset="0"/>
                <a:cs typeface="Poppins" panose="00000500000000000000" pitchFamily="2" charset="0"/>
                <a:sym typeface="Proxima Nova"/>
              </a:rPr>
              <a:t>Via Foundry:  Accelerating Data Analytics</a:t>
            </a:r>
            <a:endParaRPr lang="en-US" sz="2800" dirty="0"/>
          </a:p>
        </p:txBody>
      </p:sp>
      <p:sp>
        <p:nvSpPr>
          <p:cNvPr id="53" name="Oval 52">
            <a:extLst>
              <a:ext uri="{FF2B5EF4-FFF2-40B4-BE49-F238E27FC236}">
                <a16:creationId xmlns:a16="http://schemas.microsoft.com/office/drawing/2014/main" id="{C8CFCA2E-C1D6-4A67-60F4-C99CF5552E3B}"/>
              </a:ext>
            </a:extLst>
          </p:cNvPr>
          <p:cNvSpPr/>
          <p:nvPr/>
        </p:nvSpPr>
        <p:spPr>
          <a:xfrm>
            <a:off x="7016968" y="2356279"/>
            <a:ext cx="1295047" cy="1022629"/>
          </a:xfrm>
          <a:prstGeom prst="ellipse">
            <a:avLst/>
          </a:prstGeom>
          <a:noFill/>
          <a:ln>
            <a:solidFill>
              <a:srgbClr val="FF0000">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30F573AA-4DB1-FDF5-FDE7-D65E3506E4E4}"/>
              </a:ext>
            </a:extLst>
          </p:cNvPr>
          <p:cNvCxnSpPr/>
          <p:nvPr/>
        </p:nvCxnSpPr>
        <p:spPr>
          <a:xfrm>
            <a:off x="720215" y="5278315"/>
            <a:ext cx="10749280" cy="0"/>
          </a:xfrm>
          <a:prstGeom prst="straightConnector1">
            <a:avLst/>
          </a:prstGeom>
          <a:ln>
            <a:solidFill>
              <a:srgbClr val="FE7F6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07D4724-0139-F173-A3CA-3DAAD6C1100A}"/>
              </a:ext>
            </a:extLst>
          </p:cNvPr>
          <p:cNvGrpSpPr>
            <a:grpSpLocks noChangeAspect="1"/>
          </p:cNvGrpSpPr>
          <p:nvPr/>
        </p:nvGrpSpPr>
        <p:grpSpPr>
          <a:xfrm>
            <a:off x="4756665" y="4042265"/>
            <a:ext cx="2464574" cy="2616483"/>
            <a:chOff x="3444270" y="790108"/>
            <a:chExt cx="5303458" cy="5277493"/>
          </a:xfrm>
          <a:scene3d>
            <a:camera prst="isometricOffAxis2Top"/>
            <a:lightRig rig="threePt" dir="t"/>
          </a:scene3d>
        </p:grpSpPr>
        <p:sp>
          <p:nvSpPr>
            <p:cNvPr id="27" name="Arrow: Circular 49">
              <a:extLst>
                <a:ext uri="{FF2B5EF4-FFF2-40B4-BE49-F238E27FC236}">
                  <a16:creationId xmlns:a16="http://schemas.microsoft.com/office/drawing/2014/main" id="{FEEBE8CF-F22C-3618-94BD-4E9928D6415A}"/>
                </a:ext>
              </a:extLst>
            </p:cNvPr>
            <p:cNvSpPr/>
            <p:nvPr/>
          </p:nvSpPr>
          <p:spPr>
            <a:xfrm>
              <a:off x="3632507" y="790108"/>
              <a:ext cx="5115221" cy="5115221"/>
            </a:xfrm>
            <a:prstGeom prst="circularArrow">
              <a:avLst>
                <a:gd name="adj1" fmla="val 5085"/>
                <a:gd name="adj2" fmla="val 327528"/>
                <a:gd name="adj3" fmla="val 1472472"/>
                <a:gd name="adj4" fmla="val 1619943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7" name="Arrow: Circular 50">
              <a:extLst>
                <a:ext uri="{FF2B5EF4-FFF2-40B4-BE49-F238E27FC236}">
                  <a16:creationId xmlns:a16="http://schemas.microsoft.com/office/drawing/2014/main" id="{95EF3A8A-9C1C-4064-A0D1-24A79E39F51A}"/>
                </a:ext>
              </a:extLst>
            </p:cNvPr>
            <p:cNvSpPr/>
            <p:nvPr/>
          </p:nvSpPr>
          <p:spPr>
            <a:xfrm>
              <a:off x="3538389" y="952380"/>
              <a:ext cx="5115221" cy="5115221"/>
            </a:xfrm>
            <a:prstGeom prst="circularArrow">
              <a:avLst>
                <a:gd name="adj1" fmla="val 5085"/>
                <a:gd name="adj2" fmla="val 327528"/>
                <a:gd name="adj3" fmla="val 8671970"/>
                <a:gd name="adj4" fmla="val 180050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9" name="Arrow: Circular 51">
              <a:extLst>
                <a:ext uri="{FF2B5EF4-FFF2-40B4-BE49-F238E27FC236}">
                  <a16:creationId xmlns:a16="http://schemas.microsoft.com/office/drawing/2014/main" id="{B0E622A6-021D-6A01-332E-D68B13A3AEC2}"/>
                </a:ext>
              </a:extLst>
            </p:cNvPr>
            <p:cNvSpPr/>
            <p:nvPr/>
          </p:nvSpPr>
          <p:spPr>
            <a:xfrm>
              <a:off x="3444270" y="790108"/>
              <a:ext cx="5115221" cy="5115221"/>
            </a:xfrm>
            <a:prstGeom prst="circularArrow">
              <a:avLst>
                <a:gd name="adj1" fmla="val 5085"/>
                <a:gd name="adj2" fmla="val 327528"/>
                <a:gd name="adj3" fmla="val 15873039"/>
                <a:gd name="adj4" fmla="val 9000000"/>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sp>
        <p:nvSpPr>
          <p:cNvPr id="61" name="Google Shape;99;g16c601cbab4_0_189">
            <a:extLst>
              <a:ext uri="{FF2B5EF4-FFF2-40B4-BE49-F238E27FC236}">
                <a16:creationId xmlns:a16="http://schemas.microsoft.com/office/drawing/2014/main" id="{C672B60F-DCBC-30D5-D645-2F651251105A}"/>
              </a:ext>
            </a:extLst>
          </p:cNvPr>
          <p:cNvSpPr txBox="1"/>
          <p:nvPr/>
        </p:nvSpPr>
        <p:spPr>
          <a:xfrm>
            <a:off x="4942315" y="5057516"/>
            <a:ext cx="2109768" cy="468405"/>
          </a:xfrm>
          <a:prstGeom prst="rect">
            <a:avLst/>
          </a:prstGeom>
          <a:noFill/>
          <a:ln>
            <a:noFill/>
          </a:ln>
          <a:scene3d>
            <a:camera prst="perspectiveRelaxedModerately"/>
            <a:lightRig rig="threePt" dir="t"/>
          </a:scene3d>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2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Augmented Intelligence</a:t>
            </a:r>
          </a:p>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0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Generative / LLM / PE / Custom</a:t>
            </a:r>
          </a:p>
        </p:txBody>
      </p:sp>
      <p:sp>
        <p:nvSpPr>
          <p:cNvPr id="62" name="Bent Arrow 61">
            <a:extLst>
              <a:ext uri="{FF2B5EF4-FFF2-40B4-BE49-F238E27FC236}">
                <a16:creationId xmlns:a16="http://schemas.microsoft.com/office/drawing/2014/main" id="{E80A36AA-C2BD-326E-A85D-EA429AB0A44A}"/>
              </a:ext>
            </a:extLst>
          </p:cNvPr>
          <p:cNvSpPr/>
          <p:nvPr/>
        </p:nvSpPr>
        <p:spPr>
          <a:xfrm rot="10800000" flipH="1">
            <a:off x="8312079" y="4108228"/>
            <a:ext cx="526165" cy="602676"/>
          </a:xfrm>
          <a:prstGeom prst="bentArrow">
            <a:avLst/>
          </a:prstGeom>
          <a:gradFill>
            <a:gsLst>
              <a:gs pos="100000">
                <a:schemeClr val="bg1">
                  <a:lumMod val="85000"/>
                </a:schemeClr>
              </a:gs>
              <a:gs pos="0">
                <a:schemeClr val="bg1">
                  <a:lumMod val="9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highlight>
                <a:srgbClr val="808080"/>
              </a:highlight>
            </a:endParaRPr>
          </a:p>
        </p:txBody>
      </p:sp>
      <p:pic>
        <p:nvPicPr>
          <p:cNvPr id="63" name="Picture 62" descr="A screenshot of a website&#10;&#10;Description automatically generated">
            <a:extLst>
              <a:ext uri="{FF2B5EF4-FFF2-40B4-BE49-F238E27FC236}">
                <a16:creationId xmlns:a16="http://schemas.microsoft.com/office/drawing/2014/main" id="{2A2B66CB-4FF2-796B-03B1-E34670FE3E3E}"/>
              </a:ext>
            </a:extLst>
          </p:cNvPr>
          <p:cNvPicPr>
            <a:picLocks noChangeAspect="1"/>
          </p:cNvPicPr>
          <p:nvPr/>
        </p:nvPicPr>
        <p:blipFill>
          <a:blip r:embed="rId9"/>
          <a:stretch>
            <a:fillRect/>
          </a:stretch>
        </p:blipFill>
        <p:spPr>
          <a:xfrm>
            <a:off x="8936230" y="4213974"/>
            <a:ext cx="1635416" cy="1048544"/>
          </a:xfrm>
          <a:prstGeom prst="rect">
            <a:avLst/>
          </a:prstGeom>
        </p:spPr>
      </p:pic>
      <p:sp>
        <p:nvSpPr>
          <p:cNvPr id="64" name="Google Shape;99;g16c601cbab4_0_189">
            <a:extLst>
              <a:ext uri="{FF2B5EF4-FFF2-40B4-BE49-F238E27FC236}">
                <a16:creationId xmlns:a16="http://schemas.microsoft.com/office/drawing/2014/main" id="{6C50C598-F2D0-E07F-CEAC-207B3234AD5B}"/>
              </a:ext>
            </a:extLst>
          </p:cNvPr>
          <p:cNvSpPr txBox="1"/>
          <p:nvPr/>
        </p:nvSpPr>
        <p:spPr>
          <a:xfrm>
            <a:off x="8877663" y="4016642"/>
            <a:ext cx="1997983"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Share - Publications</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sp>
        <p:nvSpPr>
          <p:cNvPr id="23" name="Slide Number Placeholder 3">
            <a:extLst>
              <a:ext uri="{FF2B5EF4-FFF2-40B4-BE49-F238E27FC236}">
                <a16:creationId xmlns:a16="http://schemas.microsoft.com/office/drawing/2014/main" id="{C5549E49-E7EF-BA57-D25C-044A94A7E096}"/>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08670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2" name="Google Shape;95;g16c601cbab4_0_189" descr="A picture containing graphical user interface&#10;&#10;Description automatically generated">
            <a:hlinkClick r:id="rId3" action="ppaction://hlinksldjump"/>
            <a:extLst>
              <a:ext uri="{FF2B5EF4-FFF2-40B4-BE49-F238E27FC236}">
                <a16:creationId xmlns:a16="http://schemas.microsoft.com/office/drawing/2014/main" id="{53DC186C-DE99-CFD2-0ADD-CB5D97F06C82}"/>
              </a:ext>
            </a:extLst>
          </p:cNvPr>
          <p:cNvPicPr preferRelativeResize="0"/>
          <p:nvPr/>
        </p:nvPicPr>
        <p:blipFill rotWithShape="1">
          <a:blip r:embed="rId4">
            <a:alphaModFix/>
          </a:blip>
          <a:srcRect/>
          <a:stretch/>
        </p:blipFill>
        <p:spPr>
          <a:xfrm>
            <a:off x="221855" y="-348564"/>
            <a:ext cx="1828800" cy="1826064"/>
          </a:xfrm>
          <a:prstGeom prst="rect">
            <a:avLst/>
          </a:prstGeom>
          <a:noFill/>
          <a:ln>
            <a:noFill/>
          </a:ln>
        </p:spPr>
      </p:pic>
      <p:sp>
        <p:nvSpPr>
          <p:cNvPr id="3" name="Google Shape;106;g16c601cbab4_0_183">
            <a:hlinkClick r:id="rId3" action="ppaction://hlinksldjump"/>
            <a:extLst>
              <a:ext uri="{FF2B5EF4-FFF2-40B4-BE49-F238E27FC236}">
                <a16:creationId xmlns:a16="http://schemas.microsoft.com/office/drawing/2014/main" id="{9CF1E041-40D9-ED3F-BE82-D7ED234B9602}"/>
              </a:ext>
            </a:extLst>
          </p:cNvPr>
          <p:cNvSpPr txBox="1"/>
          <p:nvPr/>
        </p:nvSpPr>
        <p:spPr>
          <a:xfrm>
            <a:off x="0" y="287810"/>
            <a:ext cx="12192000" cy="55331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1A1A1A"/>
              </a:buClr>
              <a:buSzPts val="2400"/>
              <a:buFont typeface="Proxima Nova"/>
              <a:buNone/>
            </a:pPr>
            <a:r>
              <a:rPr lang="en-US" sz="2800" dirty="0">
                <a:solidFill>
                  <a:srgbClr val="7F7F7F"/>
                </a:solidFill>
                <a:latin typeface="Poppins"/>
                <a:cs typeface="Poppins"/>
                <a:sym typeface="Proxima Nova"/>
              </a:rPr>
              <a:t>(3) Imports and Automates Data Ingestion</a:t>
            </a:r>
            <a:endParaRPr sz="2800" dirty="0">
              <a:solidFill>
                <a:srgbClr val="7F7F7F"/>
              </a:solidFill>
              <a:latin typeface="Poppins"/>
              <a:cs typeface="Poppins"/>
            </a:endParaRPr>
          </a:p>
        </p:txBody>
      </p:sp>
      <p:grpSp>
        <p:nvGrpSpPr>
          <p:cNvPr id="6" name="Group 5">
            <a:extLst>
              <a:ext uri="{FF2B5EF4-FFF2-40B4-BE49-F238E27FC236}">
                <a16:creationId xmlns:a16="http://schemas.microsoft.com/office/drawing/2014/main" id="{2DCC1D6B-2ED6-70B9-24DE-34FCEDBD9A05}"/>
              </a:ext>
            </a:extLst>
          </p:cNvPr>
          <p:cNvGrpSpPr/>
          <p:nvPr/>
        </p:nvGrpSpPr>
        <p:grpSpPr>
          <a:xfrm>
            <a:off x="973250" y="1217125"/>
            <a:ext cx="10245499" cy="5351437"/>
            <a:chOff x="598714" y="1962832"/>
            <a:chExt cx="7561269" cy="3861081"/>
          </a:xfrm>
        </p:grpSpPr>
        <p:pic>
          <p:nvPicPr>
            <p:cNvPr id="8" name="Picture 7" descr="Graphical user interface, text, application, email&#10;&#10;Description automatically generated">
              <a:extLst>
                <a:ext uri="{FF2B5EF4-FFF2-40B4-BE49-F238E27FC236}">
                  <a16:creationId xmlns:a16="http://schemas.microsoft.com/office/drawing/2014/main" id="{BFBDAD5F-38D0-6926-7086-294C415A86E4}"/>
                </a:ext>
              </a:extLst>
            </p:cNvPr>
            <p:cNvPicPr>
              <a:picLocks noChangeAspect="1"/>
            </p:cNvPicPr>
            <p:nvPr/>
          </p:nvPicPr>
          <p:blipFill>
            <a:blip r:embed="rId5"/>
            <a:stretch>
              <a:fillRect/>
            </a:stretch>
          </p:blipFill>
          <p:spPr>
            <a:xfrm>
              <a:off x="1621971" y="4418332"/>
              <a:ext cx="5999932" cy="1405581"/>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0F805CBD-34F6-DDEB-167D-770928FFEDE4}"/>
                </a:ext>
              </a:extLst>
            </p:cNvPr>
            <p:cNvPicPr>
              <a:picLocks noChangeAspect="1"/>
            </p:cNvPicPr>
            <p:nvPr/>
          </p:nvPicPr>
          <p:blipFill>
            <a:blip r:embed="rId6"/>
            <a:stretch>
              <a:fillRect/>
            </a:stretch>
          </p:blipFill>
          <p:spPr>
            <a:xfrm>
              <a:off x="598714" y="1962832"/>
              <a:ext cx="7561269" cy="2455500"/>
            </a:xfrm>
            <a:prstGeom prst="rect">
              <a:avLst/>
            </a:prstGeom>
          </p:spPr>
        </p:pic>
      </p:grpSp>
      <p:sp>
        <p:nvSpPr>
          <p:cNvPr id="4" name="TextBox 3">
            <a:hlinkClick r:id="" action="ppaction://noaction"/>
            <a:extLst>
              <a:ext uri="{FF2B5EF4-FFF2-40B4-BE49-F238E27FC236}">
                <a16:creationId xmlns:a16="http://schemas.microsoft.com/office/drawing/2014/main" id="{DC180E45-5146-C028-9452-1172B704BF38}"/>
              </a:ext>
            </a:extLst>
          </p:cNvPr>
          <p:cNvSpPr txBox="1"/>
          <p:nvPr/>
        </p:nvSpPr>
        <p:spPr>
          <a:xfrm>
            <a:off x="234290" y="6661107"/>
            <a:ext cx="2498165" cy="184666"/>
          </a:xfrm>
          <a:prstGeom prst="rect">
            <a:avLst/>
          </a:prstGeom>
          <a:noFill/>
        </p:spPr>
        <p:txBody>
          <a:bodyPr wrap="square" rtlCol="0">
            <a:spAutoFit/>
          </a:bodyPr>
          <a:lstStyle/>
          <a:p>
            <a:r>
              <a:rPr lang="en-US" sz="600" dirty="0">
                <a:solidFill>
                  <a:schemeClr val="bg1">
                    <a:lumMod val="65000"/>
                  </a:schemeClr>
                </a:solidFill>
                <a:latin typeface="IBM Plex Mono" panose="020B0509050203000203" pitchFamily="49" charset="0"/>
              </a:rPr>
              <a:t>Via Scientific, Inc. | Proprietary &amp; Confidential</a:t>
            </a:r>
          </a:p>
        </p:txBody>
      </p:sp>
      <p:grpSp>
        <p:nvGrpSpPr>
          <p:cNvPr id="5" name="Group 4">
            <a:extLst>
              <a:ext uri="{FF2B5EF4-FFF2-40B4-BE49-F238E27FC236}">
                <a16:creationId xmlns:a16="http://schemas.microsoft.com/office/drawing/2014/main" id="{9130D4B7-9B89-3BF5-AFE7-89A19090A80E}"/>
              </a:ext>
            </a:extLst>
          </p:cNvPr>
          <p:cNvGrpSpPr/>
          <p:nvPr/>
        </p:nvGrpSpPr>
        <p:grpSpPr>
          <a:xfrm>
            <a:off x="7981091" y="1977119"/>
            <a:ext cx="3372709" cy="3861081"/>
            <a:chOff x="8499137" y="1962832"/>
            <a:chExt cx="3372709" cy="3861081"/>
          </a:xfrm>
        </p:grpSpPr>
        <p:sp>
          <p:nvSpPr>
            <p:cNvPr id="21" name="Rectangle 20">
              <a:extLst>
                <a:ext uri="{FF2B5EF4-FFF2-40B4-BE49-F238E27FC236}">
                  <a16:creationId xmlns:a16="http://schemas.microsoft.com/office/drawing/2014/main" id="{AD366C3C-2EF2-CE4A-BCBC-115B06BCE0C9}"/>
                </a:ext>
              </a:extLst>
            </p:cNvPr>
            <p:cNvSpPr/>
            <p:nvPr/>
          </p:nvSpPr>
          <p:spPr>
            <a:xfrm>
              <a:off x="8499137" y="1962832"/>
              <a:ext cx="3372709" cy="3861081"/>
            </a:xfrm>
            <a:prstGeom prst="rect">
              <a:avLst/>
            </a:prstGeom>
            <a:solidFill>
              <a:schemeClr val="bg1">
                <a:lumMod val="85000"/>
              </a:schemeClr>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26;p6">
              <a:extLst>
                <a:ext uri="{FF2B5EF4-FFF2-40B4-BE49-F238E27FC236}">
                  <a16:creationId xmlns:a16="http://schemas.microsoft.com/office/drawing/2014/main" id="{F7017D51-4F08-05B2-F569-E2D54CE70487}"/>
                </a:ext>
              </a:extLst>
            </p:cNvPr>
            <p:cNvSpPr txBox="1"/>
            <p:nvPr/>
          </p:nvSpPr>
          <p:spPr>
            <a:xfrm>
              <a:off x="8612349" y="2130839"/>
              <a:ext cx="3145479" cy="3524011"/>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1600" b="1" u="sng" dirty="0">
                  <a:solidFill>
                    <a:schemeClr val="tx2">
                      <a:lumMod val="50000"/>
                    </a:schemeClr>
                  </a:solidFill>
                  <a:latin typeface="Poppins" panose="00000500000000000000" pitchFamily="2" charset="0"/>
                  <a:cs typeface="Poppins" panose="00000500000000000000" pitchFamily="2" charset="0"/>
                  <a:sym typeface="Calibri"/>
                </a:rPr>
                <a:t>Automated Processing</a:t>
              </a:r>
              <a:endParaRPr sz="1600" b="1" u="sng" dirty="0">
                <a:solidFill>
                  <a:schemeClr val="tx2">
                    <a:lumMod val="50000"/>
                  </a:schemeClr>
                </a:solidFill>
                <a:latin typeface="Poppins" panose="00000500000000000000" pitchFamily="2" charset="0"/>
                <a:cs typeface="Poppins" panose="00000500000000000000" pitchFamily="2" charset="0"/>
                <a:sym typeface="Calibri"/>
              </a:endParaRPr>
            </a:p>
            <a:p>
              <a:pPr marL="0" lvl="0" indent="0" algn="l" rtl="0">
                <a:spcBef>
                  <a:spcPts val="0"/>
                </a:spcBef>
                <a:spcAft>
                  <a:spcPts val="0"/>
                </a:spcAft>
                <a:buNone/>
              </a:pPr>
              <a:endParaRPr sz="1600" dirty="0">
                <a:solidFill>
                  <a:schemeClr val="tx2">
                    <a:lumMod val="50000"/>
                  </a:schemeClr>
                </a:solidFill>
                <a:latin typeface="Poppins" panose="00000500000000000000" pitchFamily="2" charset="0"/>
                <a:cs typeface="Poppins" panose="00000500000000000000" pitchFamily="2" charset="0"/>
                <a:sym typeface="Calibri"/>
              </a:endParaRPr>
            </a:p>
            <a:p>
              <a:pPr marL="457200" indent="-355600">
                <a:spcAft>
                  <a:spcPts val="600"/>
                </a:spcAft>
                <a:buClr>
                  <a:schemeClr val="tx2">
                    <a:lumMod val="50000"/>
                  </a:schemeClr>
                </a:buClr>
                <a:buSzPts val="2000"/>
                <a:buFont typeface="Calibri"/>
                <a:buChar char="●"/>
              </a:pPr>
              <a:r>
                <a:rPr lang="en-US" sz="1600" dirty="0">
                  <a:solidFill>
                    <a:schemeClr val="tx2">
                      <a:lumMod val="50000"/>
                    </a:schemeClr>
                  </a:solidFill>
                  <a:latin typeface="Poppins"/>
                  <a:cs typeface="Poppins"/>
                  <a:sym typeface="Calibri"/>
                </a:rPr>
                <a:t>Merge input files and metadata</a:t>
              </a:r>
              <a:endParaRPr lang="en-US" sz="1600" dirty="0">
                <a:solidFill>
                  <a:schemeClr val="tx2">
                    <a:lumMod val="50000"/>
                  </a:schemeClr>
                </a:solidFill>
                <a:latin typeface="Poppins"/>
                <a:cs typeface="Poppins"/>
              </a:endParaRPr>
            </a:p>
            <a:p>
              <a:pPr marL="457200" indent="-355600">
                <a:spcAft>
                  <a:spcPts val="600"/>
                </a:spcAft>
                <a:buClr>
                  <a:schemeClr val="tx2">
                    <a:lumMod val="50000"/>
                  </a:schemeClr>
                </a:buClr>
                <a:buSzPts val="2000"/>
                <a:buFont typeface="Calibri"/>
                <a:buChar char="●"/>
              </a:pPr>
              <a:r>
                <a:rPr lang="en-US" sz="1600" dirty="0">
                  <a:solidFill>
                    <a:schemeClr val="tx2">
                      <a:lumMod val="50000"/>
                    </a:schemeClr>
                  </a:solidFill>
                  <a:latin typeface="Poppins"/>
                  <a:cs typeface="Poppins"/>
                  <a:sym typeface="Calibri"/>
                </a:rPr>
                <a:t>Automated ingestion process</a:t>
              </a:r>
              <a:endParaRPr lang="en-US" sz="1600" dirty="0">
                <a:solidFill>
                  <a:schemeClr val="tx2">
                    <a:lumMod val="50000"/>
                  </a:schemeClr>
                </a:solidFill>
                <a:latin typeface="Poppins"/>
                <a:cs typeface="Poppins"/>
              </a:endParaRPr>
            </a:p>
            <a:p>
              <a:pPr marL="457200" indent="-355600">
                <a:spcAft>
                  <a:spcPts val="600"/>
                </a:spcAft>
                <a:buClr>
                  <a:schemeClr val="tx2">
                    <a:lumMod val="50000"/>
                  </a:schemeClr>
                </a:buClr>
                <a:buSzPts val="2000"/>
                <a:buFont typeface="Calibri"/>
                <a:buChar char="●"/>
              </a:pPr>
              <a:r>
                <a:rPr lang="en-US" sz="1600" dirty="0">
                  <a:solidFill>
                    <a:schemeClr val="tx2">
                      <a:lumMod val="50000"/>
                    </a:schemeClr>
                  </a:solidFill>
                  <a:latin typeface="Poppins"/>
                  <a:cs typeface="Poppins"/>
                  <a:sym typeface="Calibri"/>
                </a:rPr>
                <a:t>Readily incorporates 3</a:t>
              </a:r>
              <a:r>
                <a:rPr lang="en-US" sz="1600" baseline="30000" dirty="0">
                  <a:solidFill>
                    <a:schemeClr val="tx2">
                      <a:lumMod val="50000"/>
                    </a:schemeClr>
                  </a:solidFill>
                  <a:latin typeface="Poppins"/>
                  <a:cs typeface="Poppins"/>
                  <a:sym typeface="Calibri"/>
                </a:rPr>
                <a:t>rd</a:t>
              </a:r>
              <a:r>
                <a:rPr lang="en-US" sz="1600" dirty="0">
                  <a:solidFill>
                    <a:schemeClr val="tx2">
                      <a:lumMod val="50000"/>
                    </a:schemeClr>
                  </a:solidFill>
                  <a:latin typeface="Poppins"/>
                  <a:cs typeface="Poppins"/>
                  <a:sym typeface="Calibri"/>
                </a:rPr>
                <a:t> party datasets</a:t>
              </a:r>
              <a:endParaRPr lang="en-US" sz="1600" dirty="0">
                <a:solidFill>
                  <a:schemeClr val="tx2">
                    <a:lumMod val="50000"/>
                  </a:schemeClr>
                </a:solidFill>
                <a:latin typeface="Poppins"/>
                <a:cs typeface="Poppins"/>
              </a:endParaRPr>
            </a:p>
            <a:p>
              <a:pPr marL="457200" indent="-355600">
                <a:spcAft>
                  <a:spcPts val="600"/>
                </a:spcAft>
                <a:buClr>
                  <a:schemeClr val="tx2">
                    <a:lumMod val="50000"/>
                  </a:schemeClr>
                </a:buClr>
                <a:buSzPts val="2000"/>
                <a:buFont typeface="Calibri"/>
                <a:buChar char="●"/>
              </a:pPr>
              <a:r>
                <a:rPr lang="en-US" sz="1600" dirty="0">
                  <a:solidFill>
                    <a:schemeClr val="tx2">
                      <a:lumMod val="50000"/>
                    </a:schemeClr>
                  </a:solidFill>
                  <a:latin typeface="Poppins"/>
                  <a:cs typeface="Poppins"/>
                  <a:sym typeface="Calibri"/>
                </a:rPr>
                <a:t>Easy access to reference genomes</a:t>
              </a:r>
              <a:endParaRPr lang="en-US" sz="1600" dirty="0">
                <a:solidFill>
                  <a:schemeClr val="tx2">
                    <a:lumMod val="50000"/>
                  </a:schemeClr>
                </a:solidFill>
                <a:latin typeface="Poppins"/>
                <a:cs typeface="Poppins"/>
              </a:endParaRPr>
            </a:p>
            <a:p>
              <a:pPr marL="457200" lvl="0" indent="-355600" algn="l" rtl="0">
                <a:spcBef>
                  <a:spcPts val="0"/>
                </a:spcBef>
                <a:spcAft>
                  <a:spcPts val="600"/>
                </a:spcAft>
                <a:buClr>
                  <a:schemeClr val="tx2">
                    <a:lumMod val="50000"/>
                  </a:schemeClr>
                </a:buClr>
                <a:buSzPts val="2000"/>
                <a:buFont typeface="Calibri"/>
                <a:buChar char="●"/>
              </a:pPr>
              <a:r>
                <a:rPr lang="en-US" sz="1600" dirty="0">
                  <a:solidFill>
                    <a:schemeClr val="tx2">
                      <a:lumMod val="50000"/>
                    </a:schemeClr>
                  </a:solidFill>
                  <a:latin typeface="Poppins"/>
                  <a:cs typeface="Poppins"/>
                  <a:sym typeface="Calibri"/>
                </a:rPr>
                <a:t>Enables continuous analytics</a:t>
              </a:r>
              <a:endParaRPr lang="en-US" sz="1600" dirty="0">
                <a:solidFill>
                  <a:schemeClr val="tx2">
                    <a:lumMod val="50000"/>
                  </a:schemeClr>
                </a:solidFill>
                <a:latin typeface="Poppins"/>
                <a:cs typeface="Poppins"/>
              </a:endParaRPr>
            </a:p>
          </p:txBody>
        </p:sp>
      </p:grpSp>
      <p:sp>
        <p:nvSpPr>
          <p:cNvPr id="9" name="Slide Number Placeholder 3">
            <a:extLst>
              <a:ext uri="{FF2B5EF4-FFF2-40B4-BE49-F238E27FC236}">
                <a16:creationId xmlns:a16="http://schemas.microsoft.com/office/drawing/2014/main" id="{BDA109E1-18B9-107F-220A-502E58809826}"/>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26464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139;p9">
            <a:extLst>
              <a:ext uri="{FF2B5EF4-FFF2-40B4-BE49-F238E27FC236}">
                <a16:creationId xmlns:a16="http://schemas.microsoft.com/office/drawing/2014/main" id="{AB84859E-65E3-00DE-437E-7F0D3608AD60}"/>
              </a:ext>
            </a:extLst>
          </p:cNvPr>
          <p:cNvSpPr txBox="1"/>
          <p:nvPr/>
        </p:nvSpPr>
        <p:spPr>
          <a:xfrm>
            <a:off x="5553844" y="3363245"/>
            <a:ext cx="1512505"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Create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Select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Import pipelines</a:t>
            </a:r>
          </a:p>
        </p:txBody>
      </p:sp>
      <p:sp>
        <p:nvSpPr>
          <p:cNvPr id="82" name="Rectangle: Rounded Corners 81">
            <a:extLst>
              <a:ext uri="{FF2B5EF4-FFF2-40B4-BE49-F238E27FC236}">
                <a16:creationId xmlns:a16="http://schemas.microsoft.com/office/drawing/2014/main" id="{DD35763F-4A9A-DB52-E392-D99C465132A9}"/>
              </a:ext>
            </a:extLst>
          </p:cNvPr>
          <p:cNvSpPr/>
          <p:nvPr/>
        </p:nvSpPr>
        <p:spPr>
          <a:xfrm>
            <a:off x="4739699" y="4825954"/>
            <a:ext cx="2515001" cy="9650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52;p9">
            <a:extLst>
              <a:ext uri="{FF2B5EF4-FFF2-40B4-BE49-F238E27FC236}">
                <a16:creationId xmlns:a16="http://schemas.microsoft.com/office/drawing/2014/main" id="{FD5CECE6-61A6-FC55-29BA-5263267A7A0E}"/>
              </a:ext>
            </a:extLst>
          </p:cNvPr>
          <p:cNvSpPr/>
          <p:nvPr/>
        </p:nvSpPr>
        <p:spPr>
          <a:xfrm>
            <a:off x="369747" y="2319280"/>
            <a:ext cx="3577182" cy="2069250"/>
          </a:xfrm>
          <a:prstGeom prst="roundRect">
            <a:avLst>
              <a:gd name="adj" fmla="val 16667"/>
            </a:avLst>
          </a:prstGeom>
          <a:noFill/>
          <a:ln w="3175" cap="flat" cmpd="sng">
            <a:solidFill>
              <a:schemeClr val="tx1"/>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9" name="Google Shape;139;p9">
            <a:extLst>
              <a:ext uri="{FF2B5EF4-FFF2-40B4-BE49-F238E27FC236}">
                <a16:creationId xmlns:a16="http://schemas.microsoft.com/office/drawing/2014/main" id="{7DDDE41E-643E-3FE3-1ECC-E3D91762E97C}"/>
              </a:ext>
            </a:extLst>
          </p:cNvPr>
          <p:cNvSpPr txBox="1"/>
          <p:nvPr/>
        </p:nvSpPr>
        <p:spPr>
          <a:xfrm>
            <a:off x="10132947" y="3399691"/>
            <a:ext cx="1251784"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Fusion</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Insights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Refinement</a:t>
            </a:r>
          </a:p>
        </p:txBody>
      </p:sp>
      <p:sp>
        <p:nvSpPr>
          <p:cNvPr id="7" name="Google Shape;99;g16c601cbab4_0_189">
            <a:extLst>
              <a:ext uri="{FF2B5EF4-FFF2-40B4-BE49-F238E27FC236}">
                <a16:creationId xmlns:a16="http://schemas.microsoft.com/office/drawing/2014/main" id="{448D7527-AD89-E148-CCC5-FA9D87D304CD}"/>
              </a:ext>
            </a:extLst>
          </p:cNvPr>
          <p:cNvSpPr txBox="1"/>
          <p:nvPr/>
        </p:nvSpPr>
        <p:spPr>
          <a:xfrm>
            <a:off x="1225293" y="1989730"/>
            <a:ext cx="1866091" cy="289911"/>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200" b="1" dirty="0">
                <a:solidFill>
                  <a:srgbClr val="7F7F7F"/>
                </a:solidFill>
                <a:latin typeface="Proxima Nova Rg"/>
                <a:sym typeface="Proxima Nova"/>
              </a:rPr>
              <a:t>Experiment Design</a:t>
            </a:r>
            <a:endParaRPr sz="1200" b="1" dirty="0">
              <a:solidFill>
                <a:srgbClr val="7F7F7F"/>
              </a:solidFill>
              <a:latin typeface="Proxima Nova Rg"/>
              <a:sym typeface="Proxima Nova"/>
            </a:endParaRPr>
          </a:p>
        </p:txBody>
      </p:sp>
      <p:sp>
        <p:nvSpPr>
          <p:cNvPr id="9" name="Google Shape;99;g16c601cbab4_0_189">
            <a:extLst>
              <a:ext uri="{FF2B5EF4-FFF2-40B4-BE49-F238E27FC236}">
                <a16:creationId xmlns:a16="http://schemas.microsoft.com/office/drawing/2014/main" id="{59D5E93E-2E0C-F169-BCA6-D66C3805FA79}"/>
              </a:ext>
            </a:extLst>
          </p:cNvPr>
          <p:cNvSpPr txBox="1"/>
          <p:nvPr/>
        </p:nvSpPr>
        <p:spPr>
          <a:xfrm>
            <a:off x="289208" y="3409065"/>
            <a:ext cx="921167" cy="58627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buClr>
                <a:srgbClr val="000000"/>
              </a:buClr>
              <a:buSzPts val="1800"/>
              <a:buFont typeface="Arial"/>
              <a:buNone/>
            </a:pPr>
            <a:r>
              <a:rPr lang="en-US" sz="1000" dirty="0">
                <a:solidFill>
                  <a:srgbClr val="7F7F7F"/>
                </a:solidFill>
                <a:latin typeface="Proxima Nova Rg"/>
                <a:ea typeface="Proxima Nova Rg"/>
                <a:cs typeface="Proxima Nova Rg"/>
                <a:sym typeface="Proxima Nova"/>
              </a:rPr>
              <a:t>Bio Samples Collected &amp; Processed</a:t>
            </a:r>
          </a:p>
        </p:txBody>
      </p:sp>
      <p:sp>
        <p:nvSpPr>
          <p:cNvPr id="14" name="Arrow: Right 13">
            <a:extLst>
              <a:ext uri="{FF2B5EF4-FFF2-40B4-BE49-F238E27FC236}">
                <a16:creationId xmlns:a16="http://schemas.microsoft.com/office/drawing/2014/main" id="{082C3717-FF26-EE67-3856-DDE3D983898F}"/>
              </a:ext>
            </a:extLst>
          </p:cNvPr>
          <p:cNvSpPr/>
          <p:nvPr/>
        </p:nvSpPr>
        <p:spPr>
          <a:xfrm>
            <a:off x="1107048" y="35971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AB68A65-4F3F-6932-1B71-2D941B269A2F}"/>
              </a:ext>
            </a:extLst>
          </p:cNvPr>
          <p:cNvGrpSpPr/>
          <p:nvPr/>
        </p:nvGrpSpPr>
        <p:grpSpPr>
          <a:xfrm>
            <a:off x="1481259" y="3044298"/>
            <a:ext cx="2400296" cy="1415617"/>
            <a:chOff x="1506551" y="2811491"/>
            <a:chExt cx="2382098" cy="1415617"/>
          </a:xfrm>
        </p:grpSpPr>
        <p:sp>
          <p:nvSpPr>
            <p:cNvPr id="13" name="Rectangle 12">
              <a:extLst>
                <a:ext uri="{FF2B5EF4-FFF2-40B4-BE49-F238E27FC236}">
                  <a16:creationId xmlns:a16="http://schemas.microsoft.com/office/drawing/2014/main" id="{EFEE00BE-F960-F7F9-E6EE-245618130A51}"/>
                </a:ext>
              </a:extLst>
            </p:cNvPr>
            <p:cNvSpPr/>
            <p:nvPr/>
          </p:nvSpPr>
          <p:spPr>
            <a:xfrm>
              <a:off x="1506551" y="2811491"/>
              <a:ext cx="1385999" cy="141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Epigenomics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Transcriptomics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Proteomics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Metabolomics</a:t>
              </a:r>
            </a:p>
          </p:txBody>
        </p:sp>
        <p:sp>
          <p:nvSpPr>
            <p:cNvPr id="15" name="Rectangle 14">
              <a:extLst>
                <a:ext uri="{FF2B5EF4-FFF2-40B4-BE49-F238E27FC236}">
                  <a16:creationId xmlns:a16="http://schemas.microsoft.com/office/drawing/2014/main" id="{9EEFC0DA-68CF-02C5-15F2-5E37A6A063AC}"/>
                </a:ext>
              </a:extLst>
            </p:cNvPr>
            <p:cNvSpPr/>
            <p:nvPr/>
          </p:nvSpPr>
          <p:spPr>
            <a:xfrm>
              <a:off x="2640915" y="2817656"/>
              <a:ext cx="1247734" cy="140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Glycomics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Single cell</a:t>
              </a:r>
            </a:p>
            <a:p>
              <a:pPr marL="176213" indent="-176213">
                <a:spcAft>
                  <a:spcPts val="900"/>
                </a:spcAft>
                <a:buFont typeface="Wingdings" panose="05000000000000000000" pitchFamily="2" charset="2"/>
                <a:buChar char="q"/>
              </a:pPr>
              <a:r>
                <a:rPr lang="en-US" sz="1000" dirty="0">
                  <a:solidFill>
                    <a:srgbClr val="7F7F7F"/>
                  </a:solidFill>
                  <a:latin typeface="Proxima Nova Rg"/>
                </a:rPr>
                <a:t>Lipidomics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Metagenomics </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a:p>
              <a:pPr marL="176213" indent="-176213">
                <a:spcAft>
                  <a:spcPts val="900"/>
                </a:spcAft>
                <a:buFont typeface="Wingdings" panose="05000000000000000000" pitchFamily="2" charset="2"/>
                <a:buChar char="q"/>
              </a:pPr>
              <a:endParaRPr lang="en-US" sz="1000" dirty="0">
                <a:solidFill>
                  <a:srgbClr val="7F7F7F"/>
                </a:solidFill>
                <a:latin typeface="Proxima Nova Rg"/>
              </a:endParaRPr>
            </a:p>
          </p:txBody>
        </p:sp>
      </p:grpSp>
      <p:grpSp>
        <p:nvGrpSpPr>
          <p:cNvPr id="31" name="Group 30">
            <a:extLst>
              <a:ext uri="{FF2B5EF4-FFF2-40B4-BE49-F238E27FC236}">
                <a16:creationId xmlns:a16="http://schemas.microsoft.com/office/drawing/2014/main" id="{43F83DF7-27F6-9432-9895-2948770FD444}"/>
              </a:ext>
            </a:extLst>
          </p:cNvPr>
          <p:cNvGrpSpPr/>
          <p:nvPr/>
        </p:nvGrpSpPr>
        <p:grpSpPr>
          <a:xfrm>
            <a:off x="8173607" y="2502388"/>
            <a:ext cx="2366533" cy="822960"/>
            <a:chOff x="4683332" y="2860254"/>
            <a:chExt cx="2348591" cy="822960"/>
          </a:xfrm>
        </p:grpSpPr>
        <p:sp>
          <p:nvSpPr>
            <p:cNvPr id="32" name="Arrow: Right 31">
              <a:extLst>
                <a:ext uri="{FF2B5EF4-FFF2-40B4-BE49-F238E27FC236}">
                  <a16:creationId xmlns:a16="http://schemas.microsoft.com/office/drawing/2014/main" id="{A2A2C40D-6B0C-332B-3DF1-6F780E4B9133}"/>
                </a:ext>
              </a:extLst>
            </p:cNvPr>
            <p:cNvSpPr/>
            <p:nvPr/>
          </p:nvSpPr>
          <p:spPr>
            <a:xfrm>
              <a:off x="4683332"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5A7F6D6-CFB5-CB78-B8B5-B29B334A9814}"/>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Google Shape;99;g16c601cbab4_0_189">
              <a:extLst>
                <a:ext uri="{FF2B5EF4-FFF2-40B4-BE49-F238E27FC236}">
                  <a16:creationId xmlns:a16="http://schemas.microsoft.com/office/drawing/2014/main" id="{A8CE2E69-E8FF-83D8-1421-AC776AF109B7}"/>
                </a:ext>
              </a:extLst>
            </p:cNvPr>
            <p:cNvSpPr txBox="1"/>
            <p:nvPr/>
          </p:nvSpPr>
          <p:spPr>
            <a:xfrm>
              <a:off x="5049091" y="3105158"/>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Operationalize</a:t>
              </a:r>
              <a:endParaRPr sz="1400" b="1" dirty="0">
                <a:solidFill>
                  <a:srgbClr val="7F7F7F"/>
                </a:solidFill>
                <a:latin typeface="Proxima Nova Rg"/>
                <a:sym typeface="Proxima Nova"/>
              </a:endParaRPr>
            </a:p>
          </p:txBody>
        </p:sp>
      </p:grpSp>
      <p:grpSp>
        <p:nvGrpSpPr>
          <p:cNvPr id="35" name="Group 34">
            <a:extLst>
              <a:ext uri="{FF2B5EF4-FFF2-40B4-BE49-F238E27FC236}">
                <a16:creationId xmlns:a16="http://schemas.microsoft.com/office/drawing/2014/main" id="{061566D3-D6B6-8E4B-76E9-C7312DA2BA9E}"/>
              </a:ext>
            </a:extLst>
          </p:cNvPr>
          <p:cNvGrpSpPr/>
          <p:nvPr/>
        </p:nvGrpSpPr>
        <p:grpSpPr>
          <a:xfrm>
            <a:off x="9962963" y="2502388"/>
            <a:ext cx="1608954" cy="822960"/>
            <a:chOff x="4745204" y="2860254"/>
            <a:chExt cx="1596757" cy="822960"/>
          </a:xfrm>
        </p:grpSpPr>
        <p:sp>
          <p:nvSpPr>
            <p:cNvPr id="36" name="Arrow: Right 35">
              <a:extLst>
                <a:ext uri="{FF2B5EF4-FFF2-40B4-BE49-F238E27FC236}">
                  <a16:creationId xmlns:a16="http://schemas.microsoft.com/office/drawing/2014/main" id="{CB6E444A-F4C6-DCAA-26DD-1ABA15B1ACD8}"/>
                </a:ext>
              </a:extLst>
            </p:cNvPr>
            <p:cNvSpPr/>
            <p:nvPr/>
          </p:nvSpPr>
          <p:spPr>
            <a:xfrm>
              <a:off x="4745204"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AB8D3A3-4CF6-98B3-98A6-C37D21162AEC}"/>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8" name="Google Shape;99;g16c601cbab4_0_189">
              <a:extLst>
                <a:ext uri="{FF2B5EF4-FFF2-40B4-BE49-F238E27FC236}">
                  <a16:creationId xmlns:a16="http://schemas.microsoft.com/office/drawing/2014/main" id="{42C5CE4C-C1CE-7926-8E1D-7865A21D42A2}"/>
                </a:ext>
              </a:extLst>
            </p:cNvPr>
            <p:cNvSpPr txBox="1"/>
            <p:nvPr/>
          </p:nvSpPr>
          <p:spPr>
            <a:xfrm>
              <a:off x="5215036" y="3113845"/>
              <a:ext cx="1126925"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Analyze</a:t>
              </a:r>
            </a:p>
          </p:txBody>
        </p:sp>
      </p:grpSp>
      <p:sp>
        <p:nvSpPr>
          <p:cNvPr id="43" name="Google Shape;99;g16c601cbab4_0_189">
            <a:extLst>
              <a:ext uri="{FF2B5EF4-FFF2-40B4-BE49-F238E27FC236}">
                <a16:creationId xmlns:a16="http://schemas.microsoft.com/office/drawing/2014/main" id="{8E07483A-BB2A-5A17-7696-B0A78C670690}"/>
              </a:ext>
            </a:extLst>
          </p:cNvPr>
          <p:cNvSpPr txBox="1"/>
          <p:nvPr/>
        </p:nvSpPr>
        <p:spPr>
          <a:xfrm>
            <a:off x="4095443" y="2735322"/>
            <a:ext cx="1249574"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Metadata </a:t>
            </a:r>
          </a:p>
        </p:txBody>
      </p:sp>
      <p:sp>
        <p:nvSpPr>
          <p:cNvPr id="44" name="Left Bracket 43">
            <a:extLst>
              <a:ext uri="{FF2B5EF4-FFF2-40B4-BE49-F238E27FC236}">
                <a16:creationId xmlns:a16="http://schemas.microsoft.com/office/drawing/2014/main" id="{2066EAF4-96BB-F91C-0A48-ECCAD741AACE}"/>
              </a:ext>
            </a:extLst>
          </p:cNvPr>
          <p:cNvSpPr/>
          <p:nvPr/>
        </p:nvSpPr>
        <p:spPr>
          <a:xfrm rot="5400000">
            <a:off x="5921835" y="-4607453"/>
            <a:ext cx="381538" cy="11919222"/>
          </a:xfrm>
          <a:prstGeom prst="leftBracket">
            <a:avLst/>
          </a:prstGeom>
          <a:noFill/>
          <a:ln w="12700">
            <a:solidFill>
              <a:srgbClr val="409537">
                <a:alpha val="81961"/>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Google Shape;99;g16c601cbab4_0_189">
            <a:extLst>
              <a:ext uri="{FF2B5EF4-FFF2-40B4-BE49-F238E27FC236}">
                <a16:creationId xmlns:a16="http://schemas.microsoft.com/office/drawing/2014/main" id="{6A82F853-5402-1FE0-5F97-BAD2E03B640F}"/>
              </a:ext>
            </a:extLst>
          </p:cNvPr>
          <p:cNvSpPr txBox="1"/>
          <p:nvPr/>
        </p:nvSpPr>
        <p:spPr>
          <a:xfrm>
            <a:off x="4214899" y="874928"/>
            <a:ext cx="3669261" cy="553316"/>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Project Management / Collaboration</a:t>
            </a:r>
          </a:p>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FAIR Data </a:t>
            </a:r>
          </a:p>
        </p:txBody>
      </p:sp>
      <p:cxnSp>
        <p:nvCxnSpPr>
          <p:cNvPr id="72" name="Straight Arrow Connector 71">
            <a:extLst>
              <a:ext uri="{FF2B5EF4-FFF2-40B4-BE49-F238E27FC236}">
                <a16:creationId xmlns:a16="http://schemas.microsoft.com/office/drawing/2014/main" id="{E7C599C8-6DE7-790C-9309-B9CFEECE23ED}"/>
              </a:ext>
            </a:extLst>
          </p:cNvPr>
          <p:cNvCxnSpPr>
            <a:cxnSpLocks/>
          </p:cNvCxnSpPr>
          <p:nvPr/>
        </p:nvCxnSpPr>
        <p:spPr>
          <a:xfrm>
            <a:off x="6008296" y="1428244"/>
            <a:ext cx="0" cy="320040"/>
          </a:xfrm>
          <a:prstGeom prst="straightConnector1">
            <a:avLst/>
          </a:prstGeom>
          <a:ln w="6350">
            <a:solidFill>
              <a:srgbClr val="FE7F65"/>
            </a:solidFill>
            <a:prstDash val="dash"/>
            <a:headEnd type="stealth"/>
            <a:tailEnd type="stealth"/>
          </a:ln>
        </p:spPr>
        <p:style>
          <a:lnRef idx="1">
            <a:schemeClr val="accent1"/>
          </a:lnRef>
          <a:fillRef idx="0">
            <a:schemeClr val="accent1"/>
          </a:fillRef>
          <a:effectRef idx="0">
            <a:schemeClr val="accent1"/>
          </a:effectRef>
          <a:fontRef idx="minor">
            <a:schemeClr val="tx1"/>
          </a:fontRef>
        </p:style>
      </p:cxnSp>
      <p:pic>
        <p:nvPicPr>
          <p:cNvPr id="1028" name="Picture 4" descr="import data Icon - Free PNG &amp; SVG 2018305 - Noun Project">
            <a:extLst>
              <a:ext uri="{FF2B5EF4-FFF2-40B4-BE49-F238E27FC236}">
                <a16:creationId xmlns:a16="http://schemas.microsoft.com/office/drawing/2014/main" id="{323EC6DB-1C31-491C-380E-AB4DF6021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024" y="2402998"/>
            <a:ext cx="370955" cy="3709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chanical gears - Free icons">
            <a:extLst>
              <a:ext uri="{FF2B5EF4-FFF2-40B4-BE49-F238E27FC236}">
                <a16:creationId xmlns:a16="http://schemas.microsoft.com/office/drawing/2014/main" id="{D9B372B2-C473-86CF-26A9-61669ACEB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3385" y="2463612"/>
            <a:ext cx="340457" cy="3404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s Icons - Free SVG &amp; PNG Insights Images - Noun Project">
            <a:extLst>
              <a:ext uri="{FF2B5EF4-FFF2-40B4-BE49-F238E27FC236}">
                <a16:creationId xmlns:a16="http://schemas.microsoft.com/office/drawing/2014/main" id="{5C3F0973-8BD0-AC8C-C8BC-EDFFD17CD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6290" y="2407108"/>
            <a:ext cx="358711" cy="35871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FB5D7B59-06AE-3278-A54F-FC02929330B5}"/>
              </a:ext>
            </a:extLst>
          </p:cNvPr>
          <p:cNvGrpSpPr/>
          <p:nvPr/>
        </p:nvGrpSpPr>
        <p:grpSpPr>
          <a:xfrm>
            <a:off x="6733168" y="2461642"/>
            <a:ext cx="2577903" cy="822960"/>
            <a:chOff x="4442802" y="2818657"/>
            <a:chExt cx="2558355" cy="822960"/>
          </a:xfrm>
        </p:grpSpPr>
        <p:sp>
          <p:nvSpPr>
            <p:cNvPr id="19" name="Arrow: Right 18">
              <a:extLst>
                <a:ext uri="{FF2B5EF4-FFF2-40B4-BE49-F238E27FC236}">
                  <a16:creationId xmlns:a16="http://schemas.microsoft.com/office/drawing/2014/main" id="{9746136E-500F-7BB8-33E0-FCC164B4E7A6}"/>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A5E2C11E-03FA-5E6C-0FBB-CD7A8E268428}"/>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24" name="Google Shape;99;g16c601cbab4_0_189">
              <a:extLst>
                <a:ext uri="{FF2B5EF4-FFF2-40B4-BE49-F238E27FC236}">
                  <a16:creationId xmlns:a16="http://schemas.microsoft.com/office/drawing/2014/main" id="{082946FD-044C-59DB-46EB-C0AB86F2EC56}"/>
                </a:ext>
              </a:extLst>
            </p:cNvPr>
            <p:cNvSpPr txBox="1"/>
            <p:nvPr/>
          </p:nvSpPr>
          <p:spPr>
            <a:xfrm>
              <a:off x="5018325" y="3123435"/>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Import</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grpSp>
      <p:sp>
        <p:nvSpPr>
          <p:cNvPr id="73" name="Google Shape;139;p9">
            <a:extLst>
              <a:ext uri="{FF2B5EF4-FFF2-40B4-BE49-F238E27FC236}">
                <a16:creationId xmlns:a16="http://schemas.microsoft.com/office/drawing/2014/main" id="{357574FB-8B90-1006-6CDC-5484956624FC}"/>
              </a:ext>
            </a:extLst>
          </p:cNvPr>
          <p:cNvSpPr txBox="1"/>
          <p:nvPr/>
        </p:nvSpPr>
        <p:spPr>
          <a:xfrm>
            <a:off x="7066350" y="3363245"/>
            <a:ext cx="1335352"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Illumina</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PacBio</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Nanopore</a:t>
            </a:r>
            <a:endParaRPr sz="1000" dirty="0">
              <a:solidFill>
                <a:srgbClr val="7F7F7F"/>
              </a:solidFill>
              <a:latin typeface="Proxima Nova Rg"/>
              <a:sym typeface="Arial"/>
            </a:endParaRPr>
          </a:p>
        </p:txBody>
      </p:sp>
      <p:pic>
        <p:nvPicPr>
          <p:cNvPr id="1032" name="Picture 8" descr="Workflow - Free arrows icons">
            <a:extLst>
              <a:ext uri="{FF2B5EF4-FFF2-40B4-BE49-F238E27FC236}">
                <a16:creationId xmlns:a16="http://schemas.microsoft.com/office/drawing/2014/main" id="{5123104E-B470-5ACC-ADFF-45B652DBFE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805" y="2397852"/>
            <a:ext cx="322118" cy="322118"/>
          </a:xfrm>
          <a:prstGeom prst="rect">
            <a:avLst/>
          </a:prstGeom>
          <a:noFill/>
          <a:extLst>
            <a:ext uri="{909E8E84-426E-40DD-AFC4-6F175D3DCCD1}">
              <a14:hiddenFill xmlns:a14="http://schemas.microsoft.com/office/drawing/2010/main">
                <a:solidFill>
                  <a:srgbClr val="FFFFFF"/>
                </a:solidFill>
              </a14:hiddenFill>
            </a:ext>
          </a:extLst>
        </p:spPr>
      </p:pic>
      <p:sp>
        <p:nvSpPr>
          <p:cNvPr id="78" name="Google Shape;139;p9">
            <a:extLst>
              <a:ext uri="{FF2B5EF4-FFF2-40B4-BE49-F238E27FC236}">
                <a16:creationId xmlns:a16="http://schemas.microsoft.com/office/drawing/2014/main" id="{A57E5FE4-3201-7246-D598-7C3E1ED89964}"/>
              </a:ext>
            </a:extLst>
          </p:cNvPr>
          <p:cNvSpPr txBox="1"/>
          <p:nvPr/>
        </p:nvSpPr>
        <p:spPr>
          <a:xfrm>
            <a:off x="8401702" y="3363245"/>
            <a:ext cx="1795708"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Data Processing</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Full control</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Versioning/provenance </a:t>
            </a:r>
            <a:endParaRPr sz="1000" dirty="0">
              <a:solidFill>
                <a:srgbClr val="7F7F7F"/>
              </a:solidFill>
              <a:latin typeface="Proxima Nova Rg"/>
              <a:sym typeface="Arial"/>
            </a:endParaRPr>
          </a:p>
        </p:txBody>
      </p:sp>
      <p:sp>
        <p:nvSpPr>
          <p:cNvPr id="12" name="Google Shape;99;g16c601cbab4_0_189">
            <a:extLst>
              <a:ext uri="{FF2B5EF4-FFF2-40B4-BE49-F238E27FC236}">
                <a16:creationId xmlns:a16="http://schemas.microsoft.com/office/drawing/2014/main" id="{ADB1738B-B3C9-C961-9B05-6C119DD56F8B}"/>
              </a:ext>
            </a:extLst>
          </p:cNvPr>
          <p:cNvSpPr txBox="1"/>
          <p:nvPr/>
        </p:nvSpPr>
        <p:spPr>
          <a:xfrm>
            <a:off x="355916" y="2468336"/>
            <a:ext cx="792698" cy="421614"/>
          </a:xfrm>
          <a:prstGeom prst="rect">
            <a:avLst/>
          </a:prstGeom>
          <a:noFill/>
          <a:ln>
            <a:noFill/>
          </a:ln>
        </p:spPr>
        <p:txBody>
          <a:bodyPr spcFirstLastPara="1" wrap="square" lIns="91425" tIns="45700" rIns="91425" bIns="45700" anchor="ctr" anchorCtr="0">
            <a:spAutoFit/>
          </a:bodyPr>
          <a:lstStyle/>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Reference</a:t>
            </a:r>
          </a:p>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Data</a:t>
            </a:r>
          </a:p>
        </p:txBody>
      </p:sp>
      <p:sp>
        <p:nvSpPr>
          <p:cNvPr id="21" name="Arrow: Right 20">
            <a:extLst>
              <a:ext uri="{FF2B5EF4-FFF2-40B4-BE49-F238E27FC236}">
                <a16:creationId xmlns:a16="http://schemas.microsoft.com/office/drawing/2014/main" id="{173174D8-0BC9-C042-0F17-041728986ACB}"/>
              </a:ext>
            </a:extLst>
          </p:cNvPr>
          <p:cNvSpPr/>
          <p:nvPr/>
        </p:nvSpPr>
        <p:spPr>
          <a:xfrm>
            <a:off x="1107048" y="2555012"/>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A4B2D61-42A8-6360-205C-549170ADE134}"/>
              </a:ext>
            </a:extLst>
          </p:cNvPr>
          <p:cNvSpPr/>
          <p:nvPr/>
        </p:nvSpPr>
        <p:spPr>
          <a:xfrm>
            <a:off x="1478436" y="2406646"/>
            <a:ext cx="879386"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Internal</a:t>
            </a:r>
          </a:p>
          <a:p>
            <a:pPr marL="176213" indent="-176213">
              <a:spcAft>
                <a:spcPts val="900"/>
              </a:spcAft>
              <a:buFont typeface="Wingdings" panose="05000000000000000000" pitchFamily="2" charset="2"/>
              <a:buChar char="q"/>
            </a:pPr>
            <a:r>
              <a:rPr lang="en-US" sz="1000" dirty="0">
                <a:solidFill>
                  <a:srgbClr val="7F7F7F"/>
                </a:solidFill>
                <a:latin typeface="Proxima Nova Rg"/>
              </a:rPr>
              <a:t>Public</a:t>
            </a:r>
          </a:p>
        </p:txBody>
      </p:sp>
      <p:sp>
        <p:nvSpPr>
          <p:cNvPr id="40" name="Rectangle 39">
            <a:extLst>
              <a:ext uri="{FF2B5EF4-FFF2-40B4-BE49-F238E27FC236}">
                <a16:creationId xmlns:a16="http://schemas.microsoft.com/office/drawing/2014/main" id="{1A032832-48CB-7A51-5FD5-887AE7BD80EF}"/>
              </a:ext>
            </a:extLst>
          </p:cNvPr>
          <p:cNvSpPr/>
          <p:nvPr/>
        </p:nvSpPr>
        <p:spPr>
          <a:xfrm>
            <a:off x="2625793" y="2406646"/>
            <a:ext cx="993731"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3rd Party</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p:txBody>
      </p:sp>
      <p:sp>
        <p:nvSpPr>
          <p:cNvPr id="46" name="Rectangle: Rounded Corners 45">
            <a:extLst>
              <a:ext uri="{FF2B5EF4-FFF2-40B4-BE49-F238E27FC236}">
                <a16:creationId xmlns:a16="http://schemas.microsoft.com/office/drawing/2014/main" id="{89BD71C6-DB22-EA8A-AB89-EA4DC3A60D14}"/>
              </a:ext>
            </a:extLst>
          </p:cNvPr>
          <p:cNvSpPr/>
          <p:nvPr/>
        </p:nvSpPr>
        <p:spPr>
          <a:xfrm>
            <a:off x="1194529" y="2406081"/>
            <a:ext cx="2511131" cy="499867"/>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3AA5C234-246F-7EF9-61D6-CD33BB42FD4A}"/>
              </a:ext>
            </a:extLst>
          </p:cNvPr>
          <p:cNvSpPr/>
          <p:nvPr/>
        </p:nvSpPr>
        <p:spPr>
          <a:xfrm>
            <a:off x="1194529" y="3055423"/>
            <a:ext cx="2511131" cy="1269994"/>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6FF1EF02-8FC2-3F49-5829-AC6A8D3F27E6}"/>
              </a:ext>
            </a:extLst>
          </p:cNvPr>
          <p:cNvGrpSpPr/>
          <p:nvPr/>
        </p:nvGrpSpPr>
        <p:grpSpPr>
          <a:xfrm>
            <a:off x="2122495" y="5965731"/>
            <a:ext cx="7980218" cy="908860"/>
            <a:chOff x="2189018" y="5680681"/>
            <a:chExt cx="7980218" cy="908860"/>
          </a:xfrm>
        </p:grpSpPr>
        <p:sp>
          <p:nvSpPr>
            <p:cNvPr id="54" name="Google Shape;265;p10">
              <a:extLst>
                <a:ext uri="{FF2B5EF4-FFF2-40B4-BE49-F238E27FC236}">
                  <a16:creationId xmlns:a16="http://schemas.microsoft.com/office/drawing/2014/main" id="{05B4B240-D624-F02D-7BA9-22FFC02788B3}"/>
                </a:ext>
              </a:extLst>
            </p:cNvPr>
            <p:cNvSpPr/>
            <p:nvPr/>
          </p:nvSpPr>
          <p:spPr>
            <a:xfrm>
              <a:off x="2189018" y="5680681"/>
              <a:ext cx="7980218" cy="908860"/>
            </a:xfrm>
            <a:prstGeom prst="rightArrow">
              <a:avLst>
                <a:gd name="adj1" fmla="val 50000"/>
                <a:gd name="adj2" fmla="val 50000"/>
              </a:avLst>
            </a:prstGeom>
            <a:gradFill>
              <a:gsLst>
                <a:gs pos="0">
                  <a:schemeClr val="lt1"/>
                </a:gs>
                <a:gs pos="77000">
                  <a:srgbClr val="7F7F7F"/>
                </a:gs>
                <a:gs pos="100000">
                  <a:srgbClr val="7F7F7F"/>
                </a:gs>
              </a:gsLst>
              <a:lin ang="2700000" scaled="0"/>
            </a:gra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dirty="0">
                <a:solidFill>
                  <a:schemeClr val="dk1"/>
                </a:solidFill>
                <a:latin typeface="Arial"/>
                <a:ea typeface="Arial"/>
                <a:cs typeface="Arial"/>
                <a:sym typeface="Arial"/>
              </a:endParaRPr>
            </a:p>
          </p:txBody>
        </p:sp>
        <p:sp>
          <p:nvSpPr>
            <p:cNvPr id="55" name="Google Shape;277;p10">
              <a:extLst>
                <a:ext uri="{FF2B5EF4-FFF2-40B4-BE49-F238E27FC236}">
                  <a16:creationId xmlns:a16="http://schemas.microsoft.com/office/drawing/2014/main" id="{F0849BF0-D5F4-13BD-5B15-8C3363EEE3FE}"/>
                </a:ext>
              </a:extLst>
            </p:cNvPr>
            <p:cNvSpPr txBox="1"/>
            <p:nvPr/>
          </p:nvSpPr>
          <p:spPr>
            <a:xfrm>
              <a:off x="3391310" y="5839613"/>
              <a:ext cx="5575634" cy="61923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3200"/>
                <a:buFont typeface="Arial"/>
                <a:buNone/>
              </a:pPr>
              <a:r>
                <a:rPr lang="en-US" sz="3200" b="0" i="1" u="none" strike="noStrike" cap="none" dirty="0">
                  <a:solidFill>
                    <a:schemeClr val="bg1"/>
                  </a:solidFill>
                  <a:latin typeface="Poppins" panose="00000500000000000000" pitchFamily="2" charset="0"/>
                  <a:ea typeface="Proxima Nova Rg"/>
                  <a:cs typeface="Poppins" panose="00000500000000000000" pitchFamily="2" charset="0"/>
                  <a:sym typeface="Proxima Nova"/>
                </a:rPr>
                <a:t>Science Accelerated</a:t>
              </a:r>
              <a:endParaRPr sz="3200" b="0" i="0" u="none" strike="noStrike" cap="none" dirty="0">
                <a:solidFill>
                  <a:schemeClr val="bg1"/>
                </a:solidFill>
                <a:latin typeface="Poppins" panose="00000500000000000000" pitchFamily="2" charset="0"/>
                <a:ea typeface="Proxima Nova Rg"/>
                <a:cs typeface="Poppins" panose="00000500000000000000" pitchFamily="2" charset="0"/>
                <a:sym typeface="Proxima Nova"/>
              </a:endParaRPr>
            </a:p>
          </p:txBody>
        </p:sp>
      </p:grpSp>
      <p:sp>
        <p:nvSpPr>
          <p:cNvPr id="16" name="Google Shape;152;p9">
            <a:extLst>
              <a:ext uri="{FF2B5EF4-FFF2-40B4-BE49-F238E27FC236}">
                <a16:creationId xmlns:a16="http://schemas.microsoft.com/office/drawing/2014/main" id="{0561CB5C-87AE-B105-A2FD-D90425419200}"/>
              </a:ext>
            </a:extLst>
          </p:cNvPr>
          <p:cNvSpPr/>
          <p:nvPr/>
        </p:nvSpPr>
        <p:spPr>
          <a:xfrm>
            <a:off x="152993" y="1611605"/>
            <a:ext cx="11683091" cy="4223430"/>
          </a:xfrm>
          <a:prstGeom prst="roundRect">
            <a:avLst>
              <a:gd name="adj" fmla="val 16667"/>
            </a:avLst>
          </a:prstGeom>
          <a:noFill/>
          <a:ln w="12700" cap="flat" cmpd="sng">
            <a:solidFill>
              <a:srgbClr val="6697C2"/>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6" name="Rectangle 25">
            <a:extLst>
              <a:ext uri="{FF2B5EF4-FFF2-40B4-BE49-F238E27FC236}">
                <a16:creationId xmlns:a16="http://schemas.microsoft.com/office/drawing/2014/main" id="{D909F618-94BF-DF5A-CF0E-13CC64416347}"/>
              </a:ext>
            </a:extLst>
          </p:cNvPr>
          <p:cNvSpPr/>
          <p:nvPr/>
        </p:nvSpPr>
        <p:spPr>
          <a:xfrm>
            <a:off x="4987944" y="4304650"/>
            <a:ext cx="2217911" cy="944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3DCED83F-390D-9839-919A-BC0B1058ED1E}"/>
              </a:ext>
            </a:extLst>
          </p:cNvPr>
          <p:cNvCxnSpPr>
            <a:cxnSpLocks/>
          </p:cNvCxnSpPr>
          <p:nvPr/>
        </p:nvCxnSpPr>
        <p:spPr>
          <a:xfrm>
            <a:off x="11084952" y="3576751"/>
            <a:ext cx="350579" cy="0"/>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E0C9C71-C4FF-C34C-27B1-4C7BE5A8AF43}"/>
              </a:ext>
            </a:extLst>
          </p:cNvPr>
          <p:cNvCxnSpPr>
            <a:cxnSpLocks/>
          </p:cNvCxnSpPr>
          <p:nvPr/>
        </p:nvCxnSpPr>
        <p:spPr>
          <a:xfrm flipV="1">
            <a:off x="11435531" y="2159427"/>
            <a:ext cx="0" cy="1381918"/>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FCFF93E-1EA1-0999-5B96-3E4A984DED0A}"/>
              </a:ext>
            </a:extLst>
          </p:cNvPr>
          <p:cNvCxnSpPr>
            <a:cxnSpLocks/>
          </p:cNvCxnSpPr>
          <p:nvPr/>
        </p:nvCxnSpPr>
        <p:spPr>
          <a:xfrm>
            <a:off x="3081500" y="2124000"/>
            <a:ext cx="8354031" cy="4254"/>
          </a:xfrm>
          <a:prstGeom prst="straightConnector1">
            <a:avLst/>
          </a:prstGeom>
          <a:ln w="25400">
            <a:solidFill>
              <a:srgbClr val="FF0000"/>
            </a:solidFill>
            <a:prstDash val="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289277C7-5A7E-4BB3-A396-267E29E80118}"/>
              </a:ext>
            </a:extLst>
          </p:cNvPr>
          <p:cNvSpPr/>
          <p:nvPr/>
        </p:nvSpPr>
        <p:spPr>
          <a:xfrm>
            <a:off x="3827520" y="28375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oogle Shape;139;p9">
            <a:extLst>
              <a:ext uri="{FF2B5EF4-FFF2-40B4-BE49-F238E27FC236}">
                <a16:creationId xmlns:a16="http://schemas.microsoft.com/office/drawing/2014/main" id="{0A91EAD6-1E96-3CC7-9692-6846070BD8EF}"/>
              </a:ext>
            </a:extLst>
          </p:cNvPr>
          <p:cNvSpPr txBox="1"/>
          <p:nvPr/>
        </p:nvSpPr>
        <p:spPr>
          <a:xfrm>
            <a:off x="4196074" y="3363245"/>
            <a:ext cx="1381509"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Integrated</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Customizable</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Metadata server</a:t>
            </a:r>
            <a:endParaRPr sz="1000" dirty="0">
              <a:solidFill>
                <a:srgbClr val="7F7F7F"/>
              </a:solidFill>
              <a:latin typeface="Proxima Nova Rg"/>
              <a:sym typeface="Arial"/>
            </a:endParaRPr>
          </a:p>
        </p:txBody>
      </p:sp>
      <p:pic>
        <p:nvPicPr>
          <p:cNvPr id="1026" name="Picture 2" descr="Metadata Icons - Free SVG &amp; PNG Metadata Images - Noun Project">
            <a:extLst>
              <a:ext uri="{FF2B5EF4-FFF2-40B4-BE49-F238E27FC236}">
                <a16:creationId xmlns:a16="http://schemas.microsoft.com/office/drawing/2014/main" id="{B6382A96-27F9-5F0E-3234-9299018C26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7185" y="2401294"/>
            <a:ext cx="256519" cy="256519"/>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95;g16c601cbab4_0_189" descr="A picture containing graphical user interface&#10;&#10;Description automatically generated">
            <a:extLst>
              <a:ext uri="{FF2B5EF4-FFF2-40B4-BE49-F238E27FC236}">
                <a16:creationId xmlns:a16="http://schemas.microsoft.com/office/drawing/2014/main" id="{EF004C1A-C40C-2E15-439C-AAEF89781431}"/>
              </a:ext>
            </a:extLst>
          </p:cNvPr>
          <p:cNvPicPr preferRelativeResize="0"/>
          <p:nvPr/>
        </p:nvPicPr>
        <p:blipFill rotWithShape="1">
          <a:blip r:embed="rId8">
            <a:alphaModFix/>
          </a:blip>
          <a:srcRect/>
          <a:stretch/>
        </p:blipFill>
        <p:spPr>
          <a:xfrm>
            <a:off x="221855" y="-348564"/>
            <a:ext cx="1828800" cy="1826064"/>
          </a:xfrm>
          <a:prstGeom prst="rect">
            <a:avLst/>
          </a:prstGeom>
          <a:noFill/>
          <a:ln>
            <a:noFill/>
          </a:ln>
        </p:spPr>
      </p:pic>
      <p:grpSp>
        <p:nvGrpSpPr>
          <p:cNvPr id="8" name="Group 7">
            <a:extLst>
              <a:ext uri="{FF2B5EF4-FFF2-40B4-BE49-F238E27FC236}">
                <a16:creationId xmlns:a16="http://schemas.microsoft.com/office/drawing/2014/main" id="{489BF1B9-686A-2AC7-C396-F0DA2EC42A93}"/>
              </a:ext>
            </a:extLst>
          </p:cNvPr>
          <p:cNvGrpSpPr/>
          <p:nvPr/>
        </p:nvGrpSpPr>
        <p:grpSpPr>
          <a:xfrm>
            <a:off x="5220661" y="2461748"/>
            <a:ext cx="457201" cy="822960"/>
            <a:chOff x="4442802" y="2818657"/>
            <a:chExt cx="453734" cy="822960"/>
          </a:xfrm>
        </p:grpSpPr>
        <p:sp>
          <p:nvSpPr>
            <p:cNvPr id="10" name="Arrow: Right 9">
              <a:extLst>
                <a:ext uri="{FF2B5EF4-FFF2-40B4-BE49-F238E27FC236}">
                  <a16:creationId xmlns:a16="http://schemas.microsoft.com/office/drawing/2014/main" id="{4F53C98C-AF9D-BC31-366B-479130EE8FAA}"/>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8D2AD4B-29F7-F650-E8BA-BEE99AFBA3AC}"/>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Google Shape;99;g16c601cbab4_0_189">
            <a:extLst>
              <a:ext uri="{FF2B5EF4-FFF2-40B4-BE49-F238E27FC236}">
                <a16:creationId xmlns:a16="http://schemas.microsoft.com/office/drawing/2014/main" id="{250075EF-0C93-EEC5-5F92-262D52C26160}"/>
              </a:ext>
            </a:extLst>
          </p:cNvPr>
          <p:cNvSpPr txBox="1"/>
          <p:nvPr/>
        </p:nvSpPr>
        <p:spPr>
          <a:xfrm>
            <a:off x="5678887" y="2748424"/>
            <a:ext cx="1088437"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b="1" dirty="0">
                <a:solidFill>
                  <a:srgbClr val="7F7F7F"/>
                </a:solidFill>
                <a:latin typeface="Proxima Nova Rg"/>
                <a:sym typeface="Proxima Nova"/>
              </a:rPr>
              <a:t>Pipelines</a:t>
            </a:r>
            <a:r>
              <a:rPr lang="en-US" sz="1400" b="1" dirty="0">
                <a:solidFill>
                  <a:srgbClr val="7F7F7F"/>
                </a:solidFill>
                <a:latin typeface="Proxima Nova Rg"/>
                <a:sym typeface="Proxima Nova"/>
              </a:rPr>
              <a:t> </a:t>
            </a:r>
          </a:p>
        </p:txBody>
      </p:sp>
      <p:sp>
        <p:nvSpPr>
          <p:cNvPr id="28" name="Title 27">
            <a:extLst>
              <a:ext uri="{FF2B5EF4-FFF2-40B4-BE49-F238E27FC236}">
                <a16:creationId xmlns:a16="http://schemas.microsoft.com/office/drawing/2014/main" id="{5C05EC2E-7283-A570-C46D-2479118BEB0C}"/>
              </a:ext>
            </a:extLst>
          </p:cNvPr>
          <p:cNvSpPr>
            <a:spLocks noGrp="1"/>
          </p:cNvSpPr>
          <p:nvPr>
            <p:ph type="ctrTitle"/>
          </p:nvPr>
        </p:nvSpPr>
        <p:spPr>
          <a:xfrm>
            <a:off x="0" y="251079"/>
            <a:ext cx="12191999" cy="571021"/>
          </a:xfrm>
        </p:spPr>
        <p:txBody>
          <a:bodyPr>
            <a:normAutofit/>
          </a:bodyPr>
          <a:lstStyle/>
          <a:p>
            <a:r>
              <a:rPr lang="en-US" sz="2800" dirty="0">
                <a:solidFill>
                  <a:srgbClr val="7F7F7F"/>
                </a:solidFill>
                <a:latin typeface="Poppins"/>
                <a:cs typeface="Poppins"/>
                <a:sym typeface="Proxima Nova"/>
              </a:rPr>
              <a:t>Via Foundry:  Accelerating Data Analytics</a:t>
            </a:r>
            <a:endParaRPr lang="en-US" sz="2800" dirty="0">
              <a:latin typeface="Poppins"/>
              <a:cs typeface="Poppins"/>
            </a:endParaRPr>
          </a:p>
        </p:txBody>
      </p:sp>
      <p:sp>
        <p:nvSpPr>
          <p:cNvPr id="2" name="Oval 1">
            <a:extLst>
              <a:ext uri="{FF2B5EF4-FFF2-40B4-BE49-F238E27FC236}">
                <a16:creationId xmlns:a16="http://schemas.microsoft.com/office/drawing/2014/main" id="{0E4008A2-F666-C872-867E-C8CE698DB022}"/>
              </a:ext>
            </a:extLst>
          </p:cNvPr>
          <p:cNvSpPr/>
          <p:nvPr/>
        </p:nvSpPr>
        <p:spPr>
          <a:xfrm>
            <a:off x="8570925" y="2414859"/>
            <a:ext cx="1295047" cy="1022629"/>
          </a:xfrm>
          <a:prstGeom prst="ellipse">
            <a:avLst/>
          </a:prstGeom>
          <a:noFill/>
          <a:ln>
            <a:solidFill>
              <a:srgbClr val="FF0000">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36596D6D-2E7B-C9D6-AD16-41F0B8C6CB08}"/>
              </a:ext>
            </a:extLst>
          </p:cNvPr>
          <p:cNvCxnSpPr/>
          <p:nvPr/>
        </p:nvCxnSpPr>
        <p:spPr>
          <a:xfrm>
            <a:off x="720215" y="5278315"/>
            <a:ext cx="10749280" cy="0"/>
          </a:xfrm>
          <a:prstGeom prst="straightConnector1">
            <a:avLst/>
          </a:prstGeom>
          <a:ln>
            <a:solidFill>
              <a:srgbClr val="FE7F6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1AB659F-C48B-D528-3D15-37A21257EAE3}"/>
              </a:ext>
            </a:extLst>
          </p:cNvPr>
          <p:cNvGrpSpPr>
            <a:grpSpLocks noChangeAspect="1"/>
          </p:cNvGrpSpPr>
          <p:nvPr/>
        </p:nvGrpSpPr>
        <p:grpSpPr>
          <a:xfrm>
            <a:off x="4756665" y="4042265"/>
            <a:ext cx="2464574" cy="2616483"/>
            <a:chOff x="3444270" y="790108"/>
            <a:chExt cx="5303458" cy="5277493"/>
          </a:xfrm>
          <a:scene3d>
            <a:camera prst="isometricOffAxis2Top"/>
            <a:lightRig rig="threePt" dir="t"/>
          </a:scene3d>
        </p:grpSpPr>
        <p:sp>
          <p:nvSpPr>
            <p:cNvPr id="53" name="Arrow: Circular 49">
              <a:extLst>
                <a:ext uri="{FF2B5EF4-FFF2-40B4-BE49-F238E27FC236}">
                  <a16:creationId xmlns:a16="http://schemas.microsoft.com/office/drawing/2014/main" id="{4FF6DE82-EB4A-15FA-3BCE-1E90FB578A9D}"/>
                </a:ext>
              </a:extLst>
            </p:cNvPr>
            <p:cNvSpPr/>
            <p:nvPr/>
          </p:nvSpPr>
          <p:spPr>
            <a:xfrm>
              <a:off x="3632507" y="790108"/>
              <a:ext cx="5115221" cy="5115221"/>
            </a:xfrm>
            <a:prstGeom prst="circularArrow">
              <a:avLst>
                <a:gd name="adj1" fmla="val 5085"/>
                <a:gd name="adj2" fmla="val 327528"/>
                <a:gd name="adj3" fmla="val 1472472"/>
                <a:gd name="adj4" fmla="val 1619943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7" name="Arrow: Circular 50">
              <a:extLst>
                <a:ext uri="{FF2B5EF4-FFF2-40B4-BE49-F238E27FC236}">
                  <a16:creationId xmlns:a16="http://schemas.microsoft.com/office/drawing/2014/main" id="{3F30FBF8-C069-D07A-6871-0F378332A50E}"/>
                </a:ext>
              </a:extLst>
            </p:cNvPr>
            <p:cNvSpPr/>
            <p:nvPr/>
          </p:nvSpPr>
          <p:spPr>
            <a:xfrm>
              <a:off x="3538389" y="952380"/>
              <a:ext cx="5115221" cy="5115221"/>
            </a:xfrm>
            <a:prstGeom prst="circularArrow">
              <a:avLst>
                <a:gd name="adj1" fmla="val 5085"/>
                <a:gd name="adj2" fmla="val 327528"/>
                <a:gd name="adj3" fmla="val 8671970"/>
                <a:gd name="adj4" fmla="val 180050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9" name="Arrow: Circular 51">
              <a:extLst>
                <a:ext uri="{FF2B5EF4-FFF2-40B4-BE49-F238E27FC236}">
                  <a16:creationId xmlns:a16="http://schemas.microsoft.com/office/drawing/2014/main" id="{23BD8D08-67C0-0CA8-E495-A9A68D6AA5E6}"/>
                </a:ext>
              </a:extLst>
            </p:cNvPr>
            <p:cNvSpPr/>
            <p:nvPr/>
          </p:nvSpPr>
          <p:spPr>
            <a:xfrm>
              <a:off x="3444270" y="790108"/>
              <a:ext cx="5115221" cy="5115221"/>
            </a:xfrm>
            <a:prstGeom prst="circularArrow">
              <a:avLst>
                <a:gd name="adj1" fmla="val 5085"/>
                <a:gd name="adj2" fmla="val 327528"/>
                <a:gd name="adj3" fmla="val 15873039"/>
                <a:gd name="adj4" fmla="val 9000000"/>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sp>
        <p:nvSpPr>
          <p:cNvPr id="61" name="Google Shape;99;g16c601cbab4_0_189">
            <a:extLst>
              <a:ext uri="{FF2B5EF4-FFF2-40B4-BE49-F238E27FC236}">
                <a16:creationId xmlns:a16="http://schemas.microsoft.com/office/drawing/2014/main" id="{915D6F77-6BD7-2AA1-1AFB-A6BC1B23992D}"/>
              </a:ext>
            </a:extLst>
          </p:cNvPr>
          <p:cNvSpPr txBox="1"/>
          <p:nvPr/>
        </p:nvSpPr>
        <p:spPr>
          <a:xfrm>
            <a:off x="4942315" y="5057516"/>
            <a:ext cx="2109768" cy="468405"/>
          </a:xfrm>
          <a:prstGeom prst="rect">
            <a:avLst/>
          </a:prstGeom>
          <a:noFill/>
          <a:ln>
            <a:noFill/>
          </a:ln>
          <a:scene3d>
            <a:camera prst="perspectiveRelaxedModerately"/>
            <a:lightRig rig="threePt" dir="t"/>
          </a:scene3d>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2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Augmented Intelligence</a:t>
            </a:r>
          </a:p>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0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Generative / LLM / PE / Custom</a:t>
            </a:r>
          </a:p>
        </p:txBody>
      </p:sp>
      <p:sp>
        <p:nvSpPr>
          <p:cNvPr id="62" name="Bent Arrow 61">
            <a:extLst>
              <a:ext uri="{FF2B5EF4-FFF2-40B4-BE49-F238E27FC236}">
                <a16:creationId xmlns:a16="http://schemas.microsoft.com/office/drawing/2014/main" id="{B4448339-1EE2-E6E7-E269-E76567DB0B36}"/>
              </a:ext>
            </a:extLst>
          </p:cNvPr>
          <p:cNvSpPr/>
          <p:nvPr/>
        </p:nvSpPr>
        <p:spPr>
          <a:xfrm rot="10800000" flipH="1">
            <a:off x="8312079" y="4108228"/>
            <a:ext cx="526165" cy="602676"/>
          </a:xfrm>
          <a:prstGeom prst="bentArrow">
            <a:avLst/>
          </a:prstGeom>
          <a:gradFill>
            <a:gsLst>
              <a:gs pos="100000">
                <a:schemeClr val="bg1">
                  <a:lumMod val="85000"/>
                </a:schemeClr>
              </a:gs>
              <a:gs pos="0">
                <a:schemeClr val="bg1">
                  <a:lumMod val="9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highlight>
                <a:srgbClr val="808080"/>
              </a:highlight>
            </a:endParaRPr>
          </a:p>
        </p:txBody>
      </p:sp>
      <p:pic>
        <p:nvPicPr>
          <p:cNvPr id="63" name="Picture 62" descr="A screenshot of a website&#10;&#10;Description automatically generated">
            <a:extLst>
              <a:ext uri="{FF2B5EF4-FFF2-40B4-BE49-F238E27FC236}">
                <a16:creationId xmlns:a16="http://schemas.microsoft.com/office/drawing/2014/main" id="{88D3A988-2254-7606-463B-AD855B9C11D6}"/>
              </a:ext>
            </a:extLst>
          </p:cNvPr>
          <p:cNvPicPr>
            <a:picLocks noChangeAspect="1"/>
          </p:cNvPicPr>
          <p:nvPr/>
        </p:nvPicPr>
        <p:blipFill>
          <a:blip r:embed="rId9"/>
          <a:stretch>
            <a:fillRect/>
          </a:stretch>
        </p:blipFill>
        <p:spPr>
          <a:xfrm>
            <a:off x="8936230" y="4213974"/>
            <a:ext cx="1635416" cy="1048544"/>
          </a:xfrm>
          <a:prstGeom prst="rect">
            <a:avLst/>
          </a:prstGeom>
        </p:spPr>
      </p:pic>
      <p:sp>
        <p:nvSpPr>
          <p:cNvPr id="64" name="Google Shape;99;g16c601cbab4_0_189">
            <a:extLst>
              <a:ext uri="{FF2B5EF4-FFF2-40B4-BE49-F238E27FC236}">
                <a16:creationId xmlns:a16="http://schemas.microsoft.com/office/drawing/2014/main" id="{3D17A63C-E844-C6B5-70F1-1E91C2FB426A}"/>
              </a:ext>
            </a:extLst>
          </p:cNvPr>
          <p:cNvSpPr txBox="1"/>
          <p:nvPr/>
        </p:nvSpPr>
        <p:spPr>
          <a:xfrm>
            <a:off x="8877663" y="4016642"/>
            <a:ext cx="1997983"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Share - Publications</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sp>
        <p:nvSpPr>
          <p:cNvPr id="65" name="Slide Number Placeholder 3">
            <a:extLst>
              <a:ext uri="{FF2B5EF4-FFF2-40B4-BE49-F238E27FC236}">
                <a16:creationId xmlns:a16="http://schemas.microsoft.com/office/drawing/2014/main" id="{BE51D5B5-A3ED-AD28-CED1-D6288BDB8A6F}"/>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3174721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2" name="Google Shape;95;g16c601cbab4_0_189" descr="A picture containing graphical user interface&#10;&#10;Description automatically generated">
            <a:hlinkClick r:id="rId3" action="ppaction://hlinksldjump"/>
            <a:extLst>
              <a:ext uri="{FF2B5EF4-FFF2-40B4-BE49-F238E27FC236}">
                <a16:creationId xmlns:a16="http://schemas.microsoft.com/office/drawing/2014/main" id="{53DC186C-DE99-CFD2-0ADD-CB5D97F06C82}"/>
              </a:ext>
            </a:extLst>
          </p:cNvPr>
          <p:cNvPicPr preferRelativeResize="0"/>
          <p:nvPr/>
        </p:nvPicPr>
        <p:blipFill rotWithShape="1">
          <a:blip r:embed="rId4">
            <a:alphaModFix/>
          </a:blip>
          <a:srcRect/>
          <a:stretch/>
        </p:blipFill>
        <p:spPr>
          <a:xfrm>
            <a:off x="221855" y="-348564"/>
            <a:ext cx="1828800" cy="1826064"/>
          </a:xfrm>
          <a:prstGeom prst="rect">
            <a:avLst/>
          </a:prstGeom>
          <a:noFill/>
          <a:ln>
            <a:noFill/>
          </a:ln>
        </p:spPr>
      </p:pic>
      <p:sp>
        <p:nvSpPr>
          <p:cNvPr id="3" name="Google Shape;106;g16c601cbab4_0_183">
            <a:hlinkClick r:id="rId3" action="ppaction://hlinksldjump"/>
            <a:extLst>
              <a:ext uri="{FF2B5EF4-FFF2-40B4-BE49-F238E27FC236}">
                <a16:creationId xmlns:a16="http://schemas.microsoft.com/office/drawing/2014/main" id="{9CF1E041-40D9-ED3F-BE82-D7ED234B9602}"/>
              </a:ext>
            </a:extLst>
          </p:cNvPr>
          <p:cNvSpPr txBox="1"/>
          <p:nvPr/>
        </p:nvSpPr>
        <p:spPr>
          <a:xfrm>
            <a:off x="587829" y="287810"/>
            <a:ext cx="12192000" cy="55331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1A1A1A"/>
              </a:buClr>
              <a:buSzPts val="2400"/>
              <a:buFont typeface="Proxima Nova"/>
              <a:buNone/>
            </a:pPr>
            <a:r>
              <a:rPr lang="en-US" sz="2800" dirty="0">
                <a:solidFill>
                  <a:srgbClr val="7F7F7F"/>
                </a:solidFill>
                <a:latin typeface="Poppins" panose="00000500000000000000" pitchFamily="2" charset="0"/>
                <a:cs typeface="Poppins" panose="00000500000000000000" pitchFamily="2" charset="0"/>
                <a:sym typeface="Proxima Nova"/>
              </a:rPr>
              <a:t>(4) Operationalize Your Pipeline:  Execute Anywhere</a:t>
            </a:r>
            <a:endParaRPr sz="2800" dirty="0">
              <a:solidFill>
                <a:srgbClr val="7F7F7F"/>
              </a:solidFill>
              <a:latin typeface="Poppins" panose="00000500000000000000" pitchFamily="2" charset="0"/>
              <a:cs typeface="Poppins" panose="00000500000000000000" pitchFamily="2" charset="0"/>
            </a:endParaRPr>
          </a:p>
        </p:txBody>
      </p:sp>
      <p:sp>
        <p:nvSpPr>
          <p:cNvPr id="4" name="TextBox 3">
            <a:hlinkClick r:id="" action="ppaction://noaction"/>
            <a:extLst>
              <a:ext uri="{FF2B5EF4-FFF2-40B4-BE49-F238E27FC236}">
                <a16:creationId xmlns:a16="http://schemas.microsoft.com/office/drawing/2014/main" id="{DC180E45-5146-C028-9452-1172B704BF38}"/>
              </a:ext>
            </a:extLst>
          </p:cNvPr>
          <p:cNvSpPr txBox="1"/>
          <p:nvPr/>
        </p:nvSpPr>
        <p:spPr>
          <a:xfrm>
            <a:off x="234290" y="6661107"/>
            <a:ext cx="2498165" cy="184666"/>
          </a:xfrm>
          <a:prstGeom prst="rect">
            <a:avLst/>
          </a:prstGeom>
          <a:noFill/>
        </p:spPr>
        <p:txBody>
          <a:bodyPr wrap="square" rtlCol="0">
            <a:spAutoFit/>
          </a:bodyPr>
          <a:lstStyle/>
          <a:p>
            <a:r>
              <a:rPr lang="en-US" sz="600" dirty="0">
                <a:solidFill>
                  <a:schemeClr val="bg1">
                    <a:lumMod val="65000"/>
                  </a:schemeClr>
                </a:solidFill>
                <a:latin typeface="IBM Plex Mono" panose="020B0509050203000203" pitchFamily="49" charset="0"/>
              </a:rPr>
              <a:t>Via Scientific, Inc. | Proprietary &amp; Confidential</a:t>
            </a:r>
          </a:p>
        </p:txBody>
      </p:sp>
      <p:pic>
        <p:nvPicPr>
          <p:cNvPr id="6" name="Picture 5" descr="A screenshot of a computer&#10;&#10;Description automatically generated">
            <a:extLst>
              <a:ext uri="{FF2B5EF4-FFF2-40B4-BE49-F238E27FC236}">
                <a16:creationId xmlns:a16="http://schemas.microsoft.com/office/drawing/2014/main" id="{1A1E67A1-A0CD-E225-E889-49B0115F9EF9}"/>
              </a:ext>
            </a:extLst>
          </p:cNvPr>
          <p:cNvPicPr>
            <a:picLocks noChangeAspect="1"/>
          </p:cNvPicPr>
          <p:nvPr/>
        </p:nvPicPr>
        <p:blipFill>
          <a:blip r:embed="rId5"/>
          <a:stretch>
            <a:fillRect/>
          </a:stretch>
        </p:blipFill>
        <p:spPr>
          <a:xfrm>
            <a:off x="587829" y="803860"/>
            <a:ext cx="11231766" cy="5735052"/>
          </a:xfrm>
          <a:prstGeom prst="rect">
            <a:avLst/>
          </a:prstGeom>
        </p:spPr>
      </p:pic>
      <p:grpSp>
        <p:nvGrpSpPr>
          <p:cNvPr id="9" name="Group 8">
            <a:extLst>
              <a:ext uri="{FF2B5EF4-FFF2-40B4-BE49-F238E27FC236}">
                <a16:creationId xmlns:a16="http://schemas.microsoft.com/office/drawing/2014/main" id="{1D357D7F-3C4A-7D81-7DE8-411CC91765CA}"/>
              </a:ext>
            </a:extLst>
          </p:cNvPr>
          <p:cNvGrpSpPr/>
          <p:nvPr/>
        </p:nvGrpSpPr>
        <p:grpSpPr>
          <a:xfrm>
            <a:off x="8247018" y="1905682"/>
            <a:ext cx="3572577" cy="3999295"/>
            <a:chOff x="8755362" y="1962832"/>
            <a:chExt cx="3572577" cy="3999295"/>
          </a:xfrm>
        </p:grpSpPr>
        <p:sp>
          <p:nvSpPr>
            <p:cNvPr id="21" name="Rectangle 20">
              <a:extLst>
                <a:ext uri="{FF2B5EF4-FFF2-40B4-BE49-F238E27FC236}">
                  <a16:creationId xmlns:a16="http://schemas.microsoft.com/office/drawing/2014/main" id="{AD366C3C-2EF2-CE4A-BCBC-115B06BCE0C9}"/>
                </a:ext>
              </a:extLst>
            </p:cNvPr>
            <p:cNvSpPr/>
            <p:nvPr/>
          </p:nvSpPr>
          <p:spPr>
            <a:xfrm>
              <a:off x="8755362" y="1962832"/>
              <a:ext cx="3572577" cy="3861081"/>
            </a:xfrm>
            <a:prstGeom prst="rect">
              <a:avLst/>
            </a:prstGeom>
            <a:solidFill>
              <a:schemeClr val="bg1">
                <a:lumMod val="85000"/>
              </a:schemeClr>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26;p6">
              <a:extLst>
                <a:ext uri="{FF2B5EF4-FFF2-40B4-BE49-F238E27FC236}">
                  <a16:creationId xmlns:a16="http://schemas.microsoft.com/office/drawing/2014/main" id="{F7017D51-4F08-05B2-F569-E2D54CE70487}"/>
                </a:ext>
              </a:extLst>
            </p:cNvPr>
            <p:cNvSpPr txBox="1"/>
            <p:nvPr/>
          </p:nvSpPr>
          <p:spPr>
            <a:xfrm>
              <a:off x="8868573" y="2054253"/>
              <a:ext cx="3426544" cy="246218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1600" b="1" u="sng" dirty="0">
                  <a:solidFill>
                    <a:schemeClr val="tx2">
                      <a:lumMod val="50000"/>
                    </a:schemeClr>
                  </a:solidFill>
                  <a:latin typeface="Poppins" panose="00000500000000000000" pitchFamily="2" charset="0"/>
                  <a:cs typeface="Poppins" panose="00000500000000000000" pitchFamily="2" charset="0"/>
                  <a:sym typeface="Calibri"/>
                </a:rPr>
                <a:t>Pipeline Execution</a:t>
              </a:r>
              <a:endParaRPr sz="1600" b="1" u="sng" dirty="0">
                <a:solidFill>
                  <a:schemeClr val="tx2">
                    <a:lumMod val="50000"/>
                  </a:schemeClr>
                </a:solidFill>
                <a:latin typeface="Poppins" panose="00000500000000000000" pitchFamily="2" charset="0"/>
                <a:cs typeface="Poppins" panose="00000500000000000000" pitchFamily="2" charset="0"/>
                <a:sym typeface="Calibri"/>
              </a:endParaRPr>
            </a:p>
            <a:p>
              <a:pPr marL="0" lvl="0" indent="0" algn="l" rtl="0">
                <a:spcBef>
                  <a:spcPts val="0"/>
                </a:spcBef>
                <a:spcAft>
                  <a:spcPts val="0"/>
                </a:spcAft>
                <a:buNone/>
              </a:pPr>
              <a:endParaRPr sz="1600" dirty="0">
                <a:solidFill>
                  <a:schemeClr val="tx2">
                    <a:lumMod val="50000"/>
                  </a:schemeClr>
                </a:solidFill>
                <a:latin typeface="Poppins" panose="00000500000000000000" pitchFamily="2" charset="0"/>
                <a:cs typeface="Poppins" panose="00000500000000000000" pitchFamily="2" charset="0"/>
                <a:sym typeface="Calibri"/>
              </a:endParaRPr>
            </a:p>
            <a:p>
              <a:pPr marL="457200" indent="-355600">
                <a:spcAft>
                  <a:spcPts val="600"/>
                </a:spcAft>
                <a:buClr>
                  <a:schemeClr val="tx2">
                    <a:lumMod val="50000"/>
                  </a:schemeClr>
                </a:buClr>
                <a:buSzPts val="2000"/>
                <a:buFont typeface="Calibri"/>
                <a:buChar char="●"/>
              </a:pPr>
              <a:r>
                <a:rPr lang="en-US" sz="1600" dirty="0">
                  <a:solidFill>
                    <a:schemeClr val="tx2">
                      <a:lumMod val="50000"/>
                    </a:schemeClr>
                  </a:solidFill>
                  <a:latin typeface="Poppins"/>
                  <a:cs typeface="Poppins"/>
                  <a:sym typeface="Calibri"/>
                </a:rPr>
                <a:t>Can run pipelines on your cluster or in any cloud providers</a:t>
              </a:r>
              <a:endParaRPr lang="en-US" sz="1600" dirty="0">
                <a:solidFill>
                  <a:schemeClr val="tx2">
                    <a:lumMod val="50000"/>
                  </a:schemeClr>
                </a:solidFill>
                <a:latin typeface="Poppins" panose="00000500000000000000" pitchFamily="2" charset="0"/>
                <a:cs typeface="Poppins" panose="00000500000000000000" pitchFamily="2" charset="0"/>
              </a:endParaRPr>
            </a:p>
            <a:p>
              <a:pPr marL="457200" indent="-355600">
                <a:spcAft>
                  <a:spcPts val="600"/>
                </a:spcAft>
                <a:buClr>
                  <a:schemeClr val="tx2">
                    <a:lumMod val="50000"/>
                  </a:schemeClr>
                </a:buClr>
                <a:buSzPts val="2000"/>
                <a:buFont typeface="Calibri"/>
                <a:buChar char="●"/>
              </a:pPr>
              <a:r>
                <a:rPr lang="en-US" sz="1600" dirty="0">
                  <a:solidFill>
                    <a:schemeClr val="tx2">
                      <a:lumMod val="50000"/>
                    </a:schemeClr>
                  </a:solidFill>
                  <a:latin typeface="Poppins"/>
                  <a:cs typeface="Poppins"/>
                  <a:sym typeface="Calibri"/>
                </a:rPr>
                <a:t>Optimizes CPU/Memory </a:t>
              </a:r>
              <a:endParaRPr lang="en-US" sz="1600" dirty="0">
                <a:solidFill>
                  <a:schemeClr val="tx2">
                    <a:lumMod val="50000"/>
                  </a:schemeClr>
                </a:solidFill>
                <a:latin typeface="Poppins" panose="00000500000000000000" pitchFamily="2" charset="0"/>
                <a:cs typeface="Poppins" panose="00000500000000000000" pitchFamily="2" charset="0"/>
              </a:endParaRPr>
            </a:p>
            <a:p>
              <a:pPr marL="457200" lvl="0" indent="-355600" algn="l" rtl="0">
                <a:spcBef>
                  <a:spcPts val="0"/>
                </a:spcBef>
                <a:spcAft>
                  <a:spcPts val="600"/>
                </a:spcAft>
                <a:buClr>
                  <a:schemeClr val="tx2">
                    <a:lumMod val="50000"/>
                  </a:schemeClr>
                </a:buClr>
                <a:buSzPts val="2000"/>
                <a:buFont typeface="Calibri"/>
                <a:buChar char="●"/>
              </a:pPr>
              <a:r>
                <a:rPr lang="en-US" sz="1600" dirty="0">
                  <a:solidFill>
                    <a:schemeClr val="tx2">
                      <a:lumMod val="50000"/>
                    </a:schemeClr>
                  </a:solidFill>
                  <a:latin typeface="Poppins"/>
                  <a:cs typeface="Poppins"/>
                  <a:sym typeface="Calibri"/>
                </a:rPr>
                <a:t>Backward compatibility</a:t>
              </a:r>
            </a:p>
            <a:p>
              <a:pPr marL="457200" lvl="5" indent="-355600">
                <a:spcAft>
                  <a:spcPts val="600"/>
                </a:spcAft>
                <a:buClr>
                  <a:schemeClr val="tx2">
                    <a:lumMod val="50000"/>
                  </a:schemeClr>
                </a:buClr>
                <a:buSzPts val="2000"/>
                <a:buFont typeface="Calibri"/>
                <a:buChar char="●"/>
              </a:pPr>
              <a:endParaRPr lang="en-US" sz="1600" dirty="0">
                <a:solidFill>
                  <a:schemeClr val="tx2">
                    <a:lumMod val="50000"/>
                  </a:schemeClr>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6E7A892B-287A-1C90-D477-C0EB933E2B6C}"/>
                </a:ext>
              </a:extLst>
            </p:cNvPr>
            <p:cNvSpPr txBox="1"/>
            <p:nvPr/>
          </p:nvSpPr>
          <p:spPr>
            <a:xfrm>
              <a:off x="9171469" y="4053912"/>
              <a:ext cx="3123648" cy="1908215"/>
            </a:xfrm>
            <a:prstGeom prst="rect">
              <a:avLst/>
            </a:prstGeom>
            <a:noFill/>
          </p:spPr>
          <p:txBody>
            <a:bodyPr wrap="square" rtlCol="0">
              <a:spAutoFit/>
            </a:bodyPr>
            <a:lstStyle/>
            <a:p>
              <a:pPr marL="457200" lvl="6" indent="-355600">
                <a:spcAft>
                  <a:spcPts val="600"/>
                </a:spcAft>
                <a:buClr>
                  <a:schemeClr val="tx2">
                    <a:lumMod val="50000"/>
                  </a:schemeClr>
                </a:buClr>
                <a:buSzPts val="2000"/>
                <a:buFont typeface="Courier New" panose="02070309020205020404" pitchFamily="49" charset="0"/>
                <a:buChar char="o"/>
              </a:pPr>
              <a:r>
                <a:rPr lang="en-US" sz="1400" dirty="0">
                  <a:solidFill>
                    <a:schemeClr val="tx2">
                      <a:lumMod val="50000"/>
                    </a:schemeClr>
                  </a:solidFill>
                  <a:latin typeface="Poppins"/>
                  <a:cs typeface="Poppins"/>
                  <a:sym typeface="Calibri"/>
                </a:rPr>
                <a:t>Tracks all your run attempts</a:t>
              </a:r>
              <a:endParaRPr lang="en-US" sz="1400" dirty="0">
                <a:solidFill>
                  <a:schemeClr val="tx2">
                    <a:lumMod val="50000"/>
                  </a:schemeClr>
                </a:solidFill>
                <a:latin typeface="Poppins"/>
                <a:cs typeface="Poppins"/>
              </a:endParaRPr>
            </a:p>
            <a:p>
              <a:pPr marL="457200" lvl="6" indent="-355600">
                <a:spcAft>
                  <a:spcPts val="600"/>
                </a:spcAft>
                <a:buClr>
                  <a:schemeClr val="tx2">
                    <a:lumMod val="50000"/>
                  </a:schemeClr>
                </a:buClr>
                <a:buSzPts val="2000"/>
                <a:buFont typeface="Courier New" panose="02070309020205020404" pitchFamily="49" charset="0"/>
                <a:buChar char="o"/>
              </a:pPr>
              <a:r>
                <a:rPr lang="en-US" sz="1400" dirty="0">
                  <a:solidFill>
                    <a:schemeClr val="tx2">
                      <a:lumMod val="50000"/>
                    </a:schemeClr>
                  </a:solidFill>
                  <a:latin typeface="Poppins" panose="00000500000000000000" pitchFamily="2" charset="0"/>
                  <a:cs typeface="Poppins" panose="00000500000000000000" pitchFamily="2" charset="0"/>
                  <a:sym typeface="Calibri"/>
                </a:rPr>
                <a:t>Keeps parameters and run settings</a:t>
              </a:r>
            </a:p>
            <a:p>
              <a:pPr marL="457200" lvl="6" indent="-355600">
                <a:spcAft>
                  <a:spcPts val="600"/>
                </a:spcAft>
                <a:buClr>
                  <a:schemeClr val="tx2">
                    <a:lumMod val="50000"/>
                  </a:schemeClr>
                </a:buClr>
                <a:buSzPts val="2000"/>
                <a:buFont typeface="Courier New" panose="02070309020205020404" pitchFamily="49" charset="0"/>
                <a:buChar char="o"/>
              </a:pPr>
              <a:r>
                <a:rPr lang="en-US" sz="1400" dirty="0">
                  <a:solidFill>
                    <a:schemeClr val="tx2">
                      <a:lumMod val="50000"/>
                    </a:schemeClr>
                  </a:solidFill>
                  <a:latin typeface="Poppins"/>
                  <a:cs typeface="Poppins"/>
                  <a:sym typeface="Calibri"/>
                </a:rPr>
                <a:t>Extensive versioning</a:t>
              </a:r>
            </a:p>
            <a:p>
              <a:pPr marL="457200" lvl="6" indent="-355600">
                <a:spcAft>
                  <a:spcPts val="600"/>
                </a:spcAft>
                <a:buClr>
                  <a:schemeClr val="tx2">
                    <a:lumMod val="50000"/>
                  </a:schemeClr>
                </a:buClr>
                <a:buSzPts val="2000"/>
                <a:buFont typeface="Courier New" panose="02070309020205020404" pitchFamily="49" charset="0"/>
                <a:buChar char="o"/>
              </a:pPr>
              <a:r>
                <a:rPr lang="en-US" dirty="0">
                  <a:solidFill>
                    <a:schemeClr val="tx2">
                      <a:lumMod val="50000"/>
                    </a:schemeClr>
                  </a:solidFill>
                  <a:latin typeface="Poppins"/>
                  <a:cs typeface="Poppins"/>
                  <a:sym typeface="Calibri"/>
                </a:rPr>
                <a:t>Containerization</a:t>
              </a:r>
              <a:endParaRPr lang="en-US" sz="1400" dirty="0">
                <a:solidFill>
                  <a:schemeClr val="tx2">
                    <a:lumMod val="50000"/>
                  </a:schemeClr>
                </a:solidFill>
                <a:latin typeface="Poppins" panose="00000500000000000000" pitchFamily="2" charset="0"/>
                <a:cs typeface="Poppins" panose="00000500000000000000" pitchFamily="2" charset="0"/>
              </a:endParaRPr>
            </a:p>
            <a:p>
              <a:endParaRPr lang="en-US" dirty="0"/>
            </a:p>
          </p:txBody>
        </p:sp>
      </p:grpSp>
      <p:sp>
        <p:nvSpPr>
          <p:cNvPr id="10" name="Slide Number Placeholder 3">
            <a:extLst>
              <a:ext uri="{FF2B5EF4-FFF2-40B4-BE49-F238E27FC236}">
                <a16:creationId xmlns:a16="http://schemas.microsoft.com/office/drawing/2014/main" id="{CF5A163C-3EBD-E1D5-CF4D-186624D77E6E}"/>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262811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32EEAB3-7ECA-0CB6-D127-64EAB21BB060}"/>
              </a:ext>
            </a:extLst>
          </p:cNvPr>
          <p:cNvPicPr>
            <a:picLocks noChangeAspect="1"/>
          </p:cNvPicPr>
          <p:nvPr/>
        </p:nvPicPr>
        <p:blipFill rotWithShape="1">
          <a:blip r:embed="rId3"/>
          <a:srcRect b="10849"/>
          <a:stretch/>
        </p:blipFill>
        <p:spPr>
          <a:xfrm>
            <a:off x="20" y="38777"/>
            <a:ext cx="12191980" cy="3994473"/>
          </a:xfrm>
          <a:prstGeom prst="rect">
            <a:avLst/>
          </a:prstGeom>
        </p:spPr>
      </p:pic>
      <p:sp>
        <p:nvSpPr>
          <p:cNvPr id="6" name="TextBox 5">
            <a:extLst>
              <a:ext uri="{FF2B5EF4-FFF2-40B4-BE49-F238E27FC236}">
                <a16:creationId xmlns:a16="http://schemas.microsoft.com/office/drawing/2014/main" id="{49890442-0A94-EE8E-56E5-D41F0E975A59}"/>
              </a:ext>
            </a:extLst>
          </p:cNvPr>
          <p:cNvSpPr txBox="1"/>
          <p:nvPr/>
        </p:nvSpPr>
        <p:spPr>
          <a:xfrm>
            <a:off x="6669771" y="4468786"/>
            <a:ext cx="5683597" cy="1686558"/>
          </a:xfrm>
          <a:prstGeom prst="rect">
            <a:avLst/>
          </a:prstGeom>
        </p:spPr>
        <p:txBody>
          <a:bodyPr vert="horz" lIns="91440" tIns="45720" rIns="91440" bIns="45720" rtlCol="0" anchor="ctr">
            <a:noAutofit/>
          </a:bodyPr>
          <a:lstStyle/>
          <a:p>
            <a:pPr marR="0" lvl="0" fontAlgn="auto">
              <a:lnSpc>
                <a:spcPct val="90000"/>
              </a:lnSpc>
              <a:spcBef>
                <a:spcPts val="0"/>
              </a:spcBef>
              <a:spcAft>
                <a:spcPts val="600"/>
              </a:spcAft>
              <a:buClrTx/>
              <a:buSzTx/>
              <a:tabLst/>
              <a:defRPr/>
            </a:pPr>
            <a:r>
              <a:rPr lang="en-US" sz="2400" dirty="0">
                <a:latin typeface="Roboto" panose="02000000000000000000" pitchFamily="2" charset="0"/>
                <a:ea typeface="Roboto" panose="02000000000000000000" pitchFamily="2" charset="0"/>
                <a:cs typeface="Roboto" panose="02000000000000000000" pitchFamily="2" charset="0"/>
              </a:rPr>
              <a:t>Alper Kucukural, PhD</a:t>
            </a:r>
            <a:br>
              <a:rPr lang="en-US" sz="2400" dirty="0">
                <a:latin typeface="Roboto" panose="02000000000000000000" pitchFamily="2" charset="0"/>
                <a:ea typeface="Roboto" panose="02000000000000000000" pitchFamily="2" charset="0"/>
                <a:cs typeface="Roboto" panose="02000000000000000000" pitchFamily="2" charset="0"/>
              </a:rPr>
            </a:br>
            <a:br>
              <a:rPr lang="en-US" sz="2400" dirty="0">
                <a:latin typeface="Roboto" panose="02000000000000000000" pitchFamily="2" charset="0"/>
                <a:ea typeface="Roboto" panose="02000000000000000000" pitchFamily="2" charset="0"/>
                <a:cs typeface="Roboto" panose="02000000000000000000" pitchFamily="2" charset="0"/>
              </a:rPr>
            </a:br>
            <a:r>
              <a:rPr lang="en-US" sz="2400" dirty="0">
                <a:latin typeface="Roboto" panose="02000000000000000000" pitchFamily="2" charset="0"/>
                <a:ea typeface="Roboto" panose="02000000000000000000" pitchFamily="2" charset="0"/>
                <a:cs typeface="Roboto" panose="02000000000000000000" pitchFamily="2" charset="0"/>
              </a:rPr>
              <a:t>Sep 4, 2024</a:t>
            </a:r>
          </a:p>
        </p:txBody>
      </p:sp>
      <p:cxnSp>
        <p:nvCxnSpPr>
          <p:cNvPr id="4" name="Straight Connector 3">
            <a:extLst>
              <a:ext uri="{FF2B5EF4-FFF2-40B4-BE49-F238E27FC236}">
                <a16:creationId xmlns:a16="http://schemas.microsoft.com/office/drawing/2014/main" id="{9A25F7C1-3E33-714E-E2F3-439DADDDC4D0}"/>
              </a:ext>
            </a:extLst>
          </p:cNvPr>
          <p:cNvCxnSpPr/>
          <p:nvPr/>
        </p:nvCxnSpPr>
        <p:spPr>
          <a:xfrm>
            <a:off x="6096000" y="4812469"/>
            <a:ext cx="0" cy="1520576"/>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black text on a white background&#10;&#10;Description automatically generated">
            <a:extLst>
              <a:ext uri="{FF2B5EF4-FFF2-40B4-BE49-F238E27FC236}">
                <a16:creationId xmlns:a16="http://schemas.microsoft.com/office/drawing/2014/main" id="{2860C8DE-19D4-CAAC-4F18-9CD34AA5EC54}"/>
              </a:ext>
            </a:extLst>
          </p:cNvPr>
          <p:cNvPicPr>
            <a:picLocks noChangeAspect="1"/>
          </p:cNvPicPr>
          <p:nvPr/>
        </p:nvPicPr>
        <p:blipFill>
          <a:blip r:embed="rId4"/>
          <a:stretch>
            <a:fillRect/>
          </a:stretch>
        </p:blipFill>
        <p:spPr>
          <a:xfrm>
            <a:off x="403655" y="4812469"/>
            <a:ext cx="5329024" cy="999192"/>
          </a:xfrm>
          <a:prstGeom prst="rect">
            <a:avLst/>
          </a:prstGeom>
        </p:spPr>
      </p:pic>
    </p:spTree>
    <p:extLst>
      <p:ext uri="{BB962C8B-B14F-4D97-AF65-F5344CB8AC3E}">
        <p14:creationId xmlns:p14="http://schemas.microsoft.com/office/powerpoint/2010/main" val="343801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Arrow Connector 47">
            <a:extLst>
              <a:ext uri="{FF2B5EF4-FFF2-40B4-BE49-F238E27FC236}">
                <a16:creationId xmlns:a16="http://schemas.microsoft.com/office/drawing/2014/main" id="{650EC660-4404-99D6-5119-2EE853C921F2}"/>
              </a:ext>
            </a:extLst>
          </p:cNvPr>
          <p:cNvCxnSpPr/>
          <p:nvPr/>
        </p:nvCxnSpPr>
        <p:spPr>
          <a:xfrm>
            <a:off x="731520" y="4791346"/>
            <a:ext cx="10749280" cy="0"/>
          </a:xfrm>
          <a:prstGeom prst="straightConnector1">
            <a:avLst/>
          </a:prstGeom>
          <a:ln>
            <a:solidFill>
              <a:srgbClr val="FE7F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Google Shape;139;p9">
            <a:extLst>
              <a:ext uri="{FF2B5EF4-FFF2-40B4-BE49-F238E27FC236}">
                <a16:creationId xmlns:a16="http://schemas.microsoft.com/office/drawing/2014/main" id="{AB84859E-65E3-00DE-437E-7F0D3608AD60}"/>
              </a:ext>
            </a:extLst>
          </p:cNvPr>
          <p:cNvSpPr txBox="1"/>
          <p:nvPr/>
        </p:nvSpPr>
        <p:spPr>
          <a:xfrm>
            <a:off x="5553844" y="3363245"/>
            <a:ext cx="1512505"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Create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Select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Import pipelines</a:t>
            </a:r>
          </a:p>
        </p:txBody>
      </p:sp>
      <p:sp>
        <p:nvSpPr>
          <p:cNvPr id="82" name="Rectangle: Rounded Corners 81">
            <a:extLst>
              <a:ext uri="{FF2B5EF4-FFF2-40B4-BE49-F238E27FC236}">
                <a16:creationId xmlns:a16="http://schemas.microsoft.com/office/drawing/2014/main" id="{DD35763F-4A9A-DB52-E392-D99C465132A9}"/>
              </a:ext>
            </a:extLst>
          </p:cNvPr>
          <p:cNvSpPr/>
          <p:nvPr/>
        </p:nvSpPr>
        <p:spPr>
          <a:xfrm>
            <a:off x="4739699" y="4825954"/>
            <a:ext cx="2515001" cy="9650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52;p9">
            <a:extLst>
              <a:ext uri="{FF2B5EF4-FFF2-40B4-BE49-F238E27FC236}">
                <a16:creationId xmlns:a16="http://schemas.microsoft.com/office/drawing/2014/main" id="{FD5CECE6-61A6-FC55-29BA-5263267A7A0E}"/>
              </a:ext>
            </a:extLst>
          </p:cNvPr>
          <p:cNvSpPr/>
          <p:nvPr/>
        </p:nvSpPr>
        <p:spPr>
          <a:xfrm>
            <a:off x="369747" y="2319280"/>
            <a:ext cx="3577182" cy="2069250"/>
          </a:xfrm>
          <a:prstGeom prst="roundRect">
            <a:avLst>
              <a:gd name="adj" fmla="val 16667"/>
            </a:avLst>
          </a:prstGeom>
          <a:noFill/>
          <a:ln w="3175" cap="flat" cmpd="sng">
            <a:solidFill>
              <a:schemeClr val="tx1"/>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9" name="Google Shape;139;p9">
            <a:extLst>
              <a:ext uri="{FF2B5EF4-FFF2-40B4-BE49-F238E27FC236}">
                <a16:creationId xmlns:a16="http://schemas.microsoft.com/office/drawing/2014/main" id="{7DDDE41E-643E-3FE3-1ECC-E3D91762E97C}"/>
              </a:ext>
            </a:extLst>
          </p:cNvPr>
          <p:cNvSpPr txBox="1"/>
          <p:nvPr/>
        </p:nvSpPr>
        <p:spPr>
          <a:xfrm>
            <a:off x="10132947" y="3399691"/>
            <a:ext cx="1251784"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Fusion</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Insights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Refinement</a:t>
            </a:r>
          </a:p>
        </p:txBody>
      </p:sp>
      <p:sp>
        <p:nvSpPr>
          <p:cNvPr id="7" name="Google Shape;99;g16c601cbab4_0_189">
            <a:extLst>
              <a:ext uri="{FF2B5EF4-FFF2-40B4-BE49-F238E27FC236}">
                <a16:creationId xmlns:a16="http://schemas.microsoft.com/office/drawing/2014/main" id="{448D7527-AD89-E148-CCC5-FA9D87D304CD}"/>
              </a:ext>
            </a:extLst>
          </p:cNvPr>
          <p:cNvSpPr txBox="1"/>
          <p:nvPr/>
        </p:nvSpPr>
        <p:spPr>
          <a:xfrm>
            <a:off x="1225293" y="1989730"/>
            <a:ext cx="1866091" cy="289911"/>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200" b="1" dirty="0">
                <a:solidFill>
                  <a:srgbClr val="7F7F7F"/>
                </a:solidFill>
                <a:latin typeface="Proxima Nova Rg"/>
                <a:sym typeface="Proxima Nova"/>
              </a:rPr>
              <a:t>Experiment Design</a:t>
            </a:r>
            <a:endParaRPr sz="1200" b="1" dirty="0">
              <a:solidFill>
                <a:srgbClr val="7F7F7F"/>
              </a:solidFill>
              <a:latin typeface="Proxima Nova Rg"/>
              <a:sym typeface="Proxima Nova"/>
            </a:endParaRPr>
          </a:p>
        </p:txBody>
      </p:sp>
      <p:sp>
        <p:nvSpPr>
          <p:cNvPr id="9" name="Google Shape;99;g16c601cbab4_0_189">
            <a:extLst>
              <a:ext uri="{FF2B5EF4-FFF2-40B4-BE49-F238E27FC236}">
                <a16:creationId xmlns:a16="http://schemas.microsoft.com/office/drawing/2014/main" id="{59D5E93E-2E0C-F169-BCA6-D66C3805FA79}"/>
              </a:ext>
            </a:extLst>
          </p:cNvPr>
          <p:cNvSpPr txBox="1"/>
          <p:nvPr/>
        </p:nvSpPr>
        <p:spPr>
          <a:xfrm>
            <a:off x="289208" y="3409065"/>
            <a:ext cx="921167" cy="58627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buClr>
                <a:srgbClr val="000000"/>
              </a:buClr>
              <a:buSzPts val="1800"/>
              <a:buFont typeface="Arial"/>
              <a:buNone/>
            </a:pPr>
            <a:r>
              <a:rPr lang="en-US" sz="1000" dirty="0">
                <a:solidFill>
                  <a:srgbClr val="7F7F7F"/>
                </a:solidFill>
                <a:latin typeface="Proxima Nova Rg"/>
                <a:ea typeface="Proxima Nova Rg"/>
                <a:cs typeface="Proxima Nova Rg"/>
                <a:sym typeface="Proxima Nova"/>
              </a:rPr>
              <a:t>Bio Samples Collected &amp; Processed</a:t>
            </a:r>
          </a:p>
        </p:txBody>
      </p:sp>
      <p:sp>
        <p:nvSpPr>
          <p:cNvPr id="14" name="Arrow: Right 13">
            <a:extLst>
              <a:ext uri="{FF2B5EF4-FFF2-40B4-BE49-F238E27FC236}">
                <a16:creationId xmlns:a16="http://schemas.microsoft.com/office/drawing/2014/main" id="{082C3717-FF26-EE67-3856-DDE3D983898F}"/>
              </a:ext>
            </a:extLst>
          </p:cNvPr>
          <p:cNvSpPr/>
          <p:nvPr/>
        </p:nvSpPr>
        <p:spPr>
          <a:xfrm>
            <a:off x="1107048" y="35971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AB68A65-4F3F-6932-1B71-2D941B269A2F}"/>
              </a:ext>
            </a:extLst>
          </p:cNvPr>
          <p:cNvGrpSpPr/>
          <p:nvPr/>
        </p:nvGrpSpPr>
        <p:grpSpPr>
          <a:xfrm>
            <a:off x="1481259" y="3044298"/>
            <a:ext cx="2400296" cy="1415617"/>
            <a:chOff x="1506551" y="2811491"/>
            <a:chExt cx="2382098" cy="1415617"/>
          </a:xfrm>
        </p:grpSpPr>
        <p:sp>
          <p:nvSpPr>
            <p:cNvPr id="13" name="Rectangle 12">
              <a:extLst>
                <a:ext uri="{FF2B5EF4-FFF2-40B4-BE49-F238E27FC236}">
                  <a16:creationId xmlns:a16="http://schemas.microsoft.com/office/drawing/2014/main" id="{EFEE00BE-F960-F7F9-E6EE-245618130A51}"/>
                </a:ext>
              </a:extLst>
            </p:cNvPr>
            <p:cNvSpPr/>
            <p:nvPr/>
          </p:nvSpPr>
          <p:spPr>
            <a:xfrm>
              <a:off x="1506551" y="2811491"/>
              <a:ext cx="1385999" cy="141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Epigenomics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Transcriptomics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Proteomics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Metabolomics</a:t>
              </a:r>
            </a:p>
          </p:txBody>
        </p:sp>
        <p:sp>
          <p:nvSpPr>
            <p:cNvPr id="15" name="Rectangle 14">
              <a:extLst>
                <a:ext uri="{FF2B5EF4-FFF2-40B4-BE49-F238E27FC236}">
                  <a16:creationId xmlns:a16="http://schemas.microsoft.com/office/drawing/2014/main" id="{9EEFC0DA-68CF-02C5-15F2-5E37A6A063AC}"/>
                </a:ext>
              </a:extLst>
            </p:cNvPr>
            <p:cNvSpPr/>
            <p:nvPr/>
          </p:nvSpPr>
          <p:spPr>
            <a:xfrm>
              <a:off x="2640915" y="2817656"/>
              <a:ext cx="1247734" cy="140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Glycomics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Single cell</a:t>
              </a:r>
            </a:p>
            <a:p>
              <a:pPr marL="176213" indent="-176213">
                <a:spcAft>
                  <a:spcPts val="900"/>
                </a:spcAft>
                <a:buFont typeface="Wingdings" panose="05000000000000000000" pitchFamily="2" charset="2"/>
                <a:buChar char="q"/>
              </a:pPr>
              <a:r>
                <a:rPr lang="en-US" sz="1000" dirty="0">
                  <a:solidFill>
                    <a:srgbClr val="7F7F7F"/>
                  </a:solidFill>
                  <a:latin typeface="Proxima Nova Rg"/>
                </a:rPr>
                <a:t>Lipidomics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Metagenomics </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a:p>
              <a:pPr marL="176213" indent="-176213">
                <a:spcAft>
                  <a:spcPts val="900"/>
                </a:spcAft>
                <a:buFont typeface="Wingdings" panose="05000000000000000000" pitchFamily="2" charset="2"/>
                <a:buChar char="q"/>
              </a:pPr>
              <a:endParaRPr lang="en-US" sz="1000" dirty="0">
                <a:solidFill>
                  <a:srgbClr val="7F7F7F"/>
                </a:solidFill>
                <a:latin typeface="Proxima Nova Rg"/>
              </a:endParaRPr>
            </a:p>
          </p:txBody>
        </p:sp>
      </p:grpSp>
      <p:grpSp>
        <p:nvGrpSpPr>
          <p:cNvPr id="31" name="Group 30">
            <a:extLst>
              <a:ext uri="{FF2B5EF4-FFF2-40B4-BE49-F238E27FC236}">
                <a16:creationId xmlns:a16="http://schemas.microsoft.com/office/drawing/2014/main" id="{43F83DF7-27F6-9432-9895-2948770FD444}"/>
              </a:ext>
            </a:extLst>
          </p:cNvPr>
          <p:cNvGrpSpPr/>
          <p:nvPr/>
        </p:nvGrpSpPr>
        <p:grpSpPr>
          <a:xfrm>
            <a:off x="8173607" y="2502388"/>
            <a:ext cx="2366533" cy="822960"/>
            <a:chOff x="4683332" y="2860254"/>
            <a:chExt cx="2348591" cy="822960"/>
          </a:xfrm>
        </p:grpSpPr>
        <p:sp>
          <p:nvSpPr>
            <p:cNvPr id="32" name="Arrow: Right 31">
              <a:extLst>
                <a:ext uri="{FF2B5EF4-FFF2-40B4-BE49-F238E27FC236}">
                  <a16:creationId xmlns:a16="http://schemas.microsoft.com/office/drawing/2014/main" id="{A2A2C40D-6B0C-332B-3DF1-6F780E4B9133}"/>
                </a:ext>
              </a:extLst>
            </p:cNvPr>
            <p:cNvSpPr/>
            <p:nvPr/>
          </p:nvSpPr>
          <p:spPr>
            <a:xfrm>
              <a:off x="4683332"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5A7F6D6-CFB5-CB78-B8B5-B29B334A9814}"/>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Google Shape;99;g16c601cbab4_0_189">
              <a:extLst>
                <a:ext uri="{FF2B5EF4-FFF2-40B4-BE49-F238E27FC236}">
                  <a16:creationId xmlns:a16="http://schemas.microsoft.com/office/drawing/2014/main" id="{A8CE2E69-E8FF-83D8-1421-AC776AF109B7}"/>
                </a:ext>
              </a:extLst>
            </p:cNvPr>
            <p:cNvSpPr txBox="1"/>
            <p:nvPr/>
          </p:nvSpPr>
          <p:spPr>
            <a:xfrm>
              <a:off x="5049091" y="3105158"/>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Operationalize</a:t>
              </a:r>
              <a:endParaRPr sz="1400" b="1" dirty="0">
                <a:solidFill>
                  <a:srgbClr val="7F7F7F"/>
                </a:solidFill>
                <a:latin typeface="Proxima Nova Rg"/>
                <a:sym typeface="Proxima Nova"/>
              </a:endParaRPr>
            </a:p>
          </p:txBody>
        </p:sp>
      </p:grpSp>
      <p:grpSp>
        <p:nvGrpSpPr>
          <p:cNvPr id="35" name="Group 34">
            <a:extLst>
              <a:ext uri="{FF2B5EF4-FFF2-40B4-BE49-F238E27FC236}">
                <a16:creationId xmlns:a16="http://schemas.microsoft.com/office/drawing/2014/main" id="{061566D3-D6B6-8E4B-76E9-C7312DA2BA9E}"/>
              </a:ext>
            </a:extLst>
          </p:cNvPr>
          <p:cNvGrpSpPr/>
          <p:nvPr/>
        </p:nvGrpSpPr>
        <p:grpSpPr>
          <a:xfrm>
            <a:off x="9962963" y="2502388"/>
            <a:ext cx="1608954" cy="822960"/>
            <a:chOff x="4745204" y="2860254"/>
            <a:chExt cx="1596757" cy="822960"/>
          </a:xfrm>
        </p:grpSpPr>
        <p:sp>
          <p:nvSpPr>
            <p:cNvPr id="36" name="Arrow: Right 35">
              <a:extLst>
                <a:ext uri="{FF2B5EF4-FFF2-40B4-BE49-F238E27FC236}">
                  <a16:creationId xmlns:a16="http://schemas.microsoft.com/office/drawing/2014/main" id="{CB6E444A-F4C6-DCAA-26DD-1ABA15B1ACD8}"/>
                </a:ext>
              </a:extLst>
            </p:cNvPr>
            <p:cNvSpPr/>
            <p:nvPr/>
          </p:nvSpPr>
          <p:spPr>
            <a:xfrm>
              <a:off x="4745204"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AB8D3A3-4CF6-98B3-98A6-C37D21162AEC}"/>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8" name="Google Shape;99;g16c601cbab4_0_189">
              <a:extLst>
                <a:ext uri="{FF2B5EF4-FFF2-40B4-BE49-F238E27FC236}">
                  <a16:creationId xmlns:a16="http://schemas.microsoft.com/office/drawing/2014/main" id="{42C5CE4C-C1CE-7926-8E1D-7865A21D42A2}"/>
                </a:ext>
              </a:extLst>
            </p:cNvPr>
            <p:cNvSpPr txBox="1"/>
            <p:nvPr/>
          </p:nvSpPr>
          <p:spPr>
            <a:xfrm>
              <a:off x="5215036" y="3113845"/>
              <a:ext cx="1126925"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Analyze</a:t>
              </a:r>
            </a:p>
          </p:txBody>
        </p:sp>
      </p:grpSp>
      <p:sp>
        <p:nvSpPr>
          <p:cNvPr id="43" name="Google Shape;99;g16c601cbab4_0_189">
            <a:extLst>
              <a:ext uri="{FF2B5EF4-FFF2-40B4-BE49-F238E27FC236}">
                <a16:creationId xmlns:a16="http://schemas.microsoft.com/office/drawing/2014/main" id="{8E07483A-BB2A-5A17-7696-B0A78C670690}"/>
              </a:ext>
            </a:extLst>
          </p:cNvPr>
          <p:cNvSpPr txBox="1"/>
          <p:nvPr/>
        </p:nvSpPr>
        <p:spPr>
          <a:xfrm>
            <a:off x="4095443" y="2735322"/>
            <a:ext cx="1249574"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Metadata </a:t>
            </a:r>
          </a:p>
        </p:txBody>
      </p:sp>
      <p:sp>
        <p:nvSpPr>
          <p:cNvPr id="44" name="Left Bracket 43">
            <a:extLst>
              <a:ext uri="{FF2B5EF4-FFF2-40B4-BE49-F238E27FC236}">
                <a16:creationId xmlns:a16="http://schemas.microsoft.com/office/drawing/2014/main" id="{2066EAF4-96BB-F91C-0A48-ECCAD741AACE}"/>
              </a:ext>
            </a:extLst>
          </p:cNvPr>
          <p:cNvSpPr/>
          <p:nvPr/>
        </p:nvSpPr>
        <p:spPr>
          <a:xfrm rot="5400000">
            <a:off x="5921835" y="-4607453"/>
            <a:ext cx="381538" cy="11919222"/>
          </a:xfrm>
          <a:prstGeom prst="leftBracket">
            <a:avLst/>
          </a:prstGeom>
          <a:noFill/>
          <a:ln w="12700">
            <a:solidFill>
              <a:srgbClr val="409537">
                <a:alpha val="81961"/>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Google Shape;99;g16c601cbab4_0_189">
            <a:extLst>
              <a:ext uri="{FF2B5EF4-FFF2-40B4-BE49-F238E27FC236}">
                <a16:creationId xmlns:a16="http://schemas.microsoft.com/office/drawing/2014/main" id="{6A82F853-5402-1FE0-5F97-BAD2E03B640F}"/>
              </a:ext>
            </a:extLst>
          </p:cNvPr>
          <p:cNvSpPr txBox="1"/>
          <p:nvPr/>
        </p:nvSpPr>
        <p:spPr>
          <a:xfrm>
            <a:off x="4214899" y="874928"/>
            <a:ext cx="3669261" cy="553316"/>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Project Management / Collaboration</a:t>
            </a:r>
          </a:p>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FAIR Data </a:t>
            </a:r>
          </a:p>
        </p:txBody>
      </p:sp>
      <p:cxnSp>
        <p:nvCxnSpPr>
          <p:cNvPr id="72" name="Straight Arrow Connector 71">
            <a:extLst>
              <a:ext uri="{FF2B5EF4-FFF2-40B4-BE49-F238E27FC236}">
                <a16:creationId xmlns:a16="http://schemas.microsoft.com/office/drawing/2014/main" id="{E7C599C8-6DE7-790C-9309-B9CFEECE23ED}"/>
              </a:ext>
            </a:extLst>
          </p:cNvPr>
          <p:cNvCxnSpPr>
            <a:cxnSpLocks/>
          </p:cNvCxnSpPr>
          <p:nvPr/>
        </p:nvCxnSpPr>
        <p:spPr>
          <a:xfrm>
            <a:off x="6008296" y="1428244"/>
            <a:ext cx="0" cy="320040"/>
          </a:xfrm>
          <a:prstGeom prst="straightConnector1">
            <a:avLst/>
          </a:prstGeom>
          <a:ln w="6350">
            <a:solidFill>
              <a:srgbClr val="FE7F65"/>
            </a:solidFill>
            <a:prstDash val="dash"/>
            <a:headEnd type="stealth"/>
            <a:tailEnd type="stealth"/>
          </a:ln>
        </p:spPr>
        <p:style>
          <a:lnRef idx="1">
            <a:schemeClr val="accent1"/>
          </a:lnRef>
          <a:fillRef idx="0">
            <a:schemeClr val="accent1"/>
          </a:fillRef>
          <a:effectRef idx="0">
            <a:schemeClr val="accent1"/>
          </a:effectRef>
          <a:fontRef idx="minor">
            <a:schemeClr val="tx1"/>
          </a:fontRef>
        </p:style>
      </p:cxnSp>
      <p:pic>
        <p:nvPicPr>
          <p:cNvPr id="1028" name="Picture 4" descr="import data Icon - Free PNG &amp; SVG 2018305 - Noun Project">
            <a:extLst>
              <a:ext uri="{FF2B5EF4-FFF2-40B4-BE49-F238E27FC236}">
                <a16:creationId xmlns:a16="http://schemas.microsoft.com/office/drawing/2014/main" id="{323EC6DB-1C31-491C-380E-AB4DF6021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024" y="2402998"/>
            <a:ext cx="370955" cy="3709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chanical gears - Free icons">
            <a:extLst>
              <a:ext uri="{FF2B5EF4-FFF2-40B4-BE49-F238E27FC236}">
                <a16:creationId xmlns:a16="http://schemas.microsoft.com/office/drawing/2014/main" id="{D9B372B2-C473-86CF-26A9-61669ACEB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3385" y="2463612"/>
            <a:ext cx="340457" cy="3404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s Icons - Free SVG &amp; PNG Insights Images - Noun Project">
            <a:extLst>
              <a:ext uri="{FF2B5EF4-FFF2-40B4-BE49-F238E27FC236}">
                <a16:creationId xmlns:a16="http://schemas.microsoft.com/office/drawing/2014/main" id="{5C3F0973-8BD0-AC8C-C8BC-EDFFD17CD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6290" y="2407108"/>
            <a:ext cx="358711" cy="35871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FB5D7B59-06AE-3278-A54F-FC02929330B5}"/>
              </a:ext>
            </a:extLst>
          </p:cNvPr>
          <p:cNvGrpSpPr/>
          <p:nvPr/>
        </p:nvGrpSpPr>
        <p:grpSpPr>
          <a:xfrm>
            <a:off x="6733168" y="2461642"/>
            <a:ext cx="2577903" cy="822960"/>
            <a:chOff x="4442802" y="2818657"/>
            <a:chExt cx="2558355" cy="822960"/>
          </a:xfrm>
        </p:grpSpPr>
        <p:sp>
          <p:nvSpPr>
            <p:cNvPr id="19" name="Arrow: Right 18">
              <a:extLst>
                <a:ext uri="{FF2B5EF4-FFF2-40B4-BE49-F238E27FC236}">
                  <a16:creationId xmlns:a16="http://schemas.microsoft.com/office/drawing/2014/main" id="{9746136E-500F-7BB8-33E0-FCC164B4E7A6}"/>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A5E2C11E-03FA-5E6C-0FBB-CD7A8E268428}"/>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24" name="Google Shape;99;g16c601cbab4_0_189">
              <a:extLst>
                <a:ext uri="{FF2B5EF4-FFF2-40B4-BE49-F238E27FC236}">
                  <a16:creationId xmlns:a16="http://schemas.microsoft.com/office/drawing/2014/main" id="{082946FD-044C-59DB-46EB-C0AB86F2EC56}"/>
                </a:ext>
              </a:extLst>
            </p:cNvPr>
            <p:cNvSpPr txBox="1"/>
            <p:nvPr/>
          </p:nvSpPr>
          <p:spPr>
            <a:xfrm>
              <a:off x="5018325" y="3123435"/>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Import</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grpSp>
      <p:sp>
        <p:nvSpPr>
          <p:cNvPr id="73" name="Google Shape;139;p9">
            <a:extLst>
              <a:ext uri="{FF2B5EF4-FFF2-40B4-BE49-F238E27FC236}">
                <a16:creationId xmlns:a16="http://schemas.microsoft.com/office/drawing/2014/main" id="{357574FB-8B90-1006-6CDC-5484956624FC}"/>
              </a:ext>
            </a:extLst>
          </p:cNvPr>
          <p:cNvSpPr txBox="1"/>
          <p:nvPr/>
        </p:nvSpPr>
        <p:spPr>
          <a:xfrm>
            <a:off x="7066350" y="3363245"/>
            <a:ext cx="1335352"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Illumina</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PacBio</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Nanopore</a:t>
            </a:r>
            <a:endParaRPr sz="1000" dirty="0">
              <a:solidFill>
                <a:srgbClr val="7F7F7F"/>
              </a:solidFill>
              <a:latin typeface="Proxima Nova Rg"/>
              <a:sym typeface="Arial"/>
            </a:endParaRPr>
          </a:p>
        </p:txBody>
      </p:sp>
      <p:pic>
        <p:nvPicPr>
          <p:cNvPr id="1032" name="Picture 8" descr="Workflow - Free arrows icons">
            <a:extLst>
              <a:ext uri="{FF2B5EF4-FFF2-40B4-BE49-F238E27FC236}">
                <a16:creationId xmlns:a16="http://schemas.microsoft.com/office/drawing/2014/main" id="{5123104E-B470-5ACC-ADFF-45B652DBFE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805" y="2397852"/>
            <a:ext cx="322118" cy="322118"/>
          </a:xfrm>
          <a:prstGeom prst="rect">
            <a:avLst/>
          </a:prstGeom>
          <a:noFill/>
          <a:extLst>
            <a:ext uri="{909E8E84-426E-40DD-AFC4-6F175D3DCCD1}">
              <a14:hiddenFill xmlns:a14="http://schemas.microsoft.com/office/drawing/2010/main">
                <a:solidFill>
                  <a:srgbClr val="FFFFFF"/>
                </a:solidFill>
              </a14:hiddenFill>
            </a:ext>
          </a:extLst>
        </p:spPr>
      </p:pic>
      <p:sp>
        <p:nvSpPr>
          <p:cNvPr id="78" name="Google Shape;139;p9">
            <a:extLst>
              <a:ext uri="{FF2B5EF4-FFF2-40B4-BE49-F238E27FC236}">
                <a16:creationId xmlns:a16="http://schemas.microsoft.com/office/drawing/2014/main" id="{A57E5FE4-3201-7246-D598-7C3E1ED89964}"/>
              </a:ext>
            </a:extLst>
          </p:cNvPr>
          <p:cNvSpPr txBox="1"/>
          <p:nvPr/>
        </p:nvSpPr>
        <p:spPr>
          <a:xfrm>
            <a:off x="8401702" y="3363245"/>
            <a:ext cx="1795708"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Data Processing</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Full control</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Versioning/provenance </a:t>
            </a:r>
            <a:endParaRPr sz="1000" dirty="0">
              <a:solidFill>
                <a:srgbClr val="7F7F7F"/>
              </a:solidFill>
              <a:latin typeface="Proxima Nova Rg"/>
              <a:sym typeface="Arial"/>
            </a:endParaRPr>
          </a:p>
        </p:txBody>
      </p:sp>
      <p:sp>
        <p:nvSpPr>
          <p:cNvPr id="12" name="Google Shape;99;g16c601cbab4_0_189">
            <a:extLst>
              <a:ext uri="{FF2B5EF4-FFF2-40B4-BE49-F238E27FC236}">
                <a16:creationId xmlns:a16="http://schemas.microsoft.com/office/drawing/2014/main" id="{ADB1738B-B3C9-C961-9B05-6C119DD56F8B}"/>
              </a:ext>
            </a:extLst>
          </p:cNvPr>
          <p:cNvSpPr txBox="1"/>
          <p:nvPr/>
        </p:nvSpPr>
        <p:spPr>
          <a:xfrm>
            <a:off x="355916" y="2468336"/>
            <a:ext cx="792698" cy="421614"/>
          </a:xfrm>
          <a:prstGeom prst="rect">
            <a:avLst/>
          </a:prstGeom>
          <a:noFill/>
          <a:ln>
            <a:noFill/>
          </a:ln>
        </p:spPr>
        <p:txBody>
          <a:bodyPr spcFirstLastPara="1" wrap="square" lIns="91425" tIns="45700" rIns="91425" bIns="45700" anchor="ctr" anchorCtr="0">
            <a:spAutoFit/>
          </a:bodyPr>
          <a:lstStyle/>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Reference</a:t>
            </a:r>
          </a:p>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Data</a:t>
            </a:r>
          </a:p>
        </p:txBody>
      </p:sp>
      <p:sp>
        <p:nvSpPr>
          <p:cNvPr id="21" name="Arrow: Right 20">
            <a:extLst>
              <a:ext uri="{FF2B5EF4-FFF2-40B4-BE49-F238E27FC236}">
                <a16:creationId xmlns:a16="http://schemas.microsoft.com/office/drawing/2014/main" id="{173174D8-0BC9-C042-0F17-041728986ACB}"/>
              </a:ext>
            </a:extLst>
          </p:cNvPr>
          <p:cNvSpPr/>
          <p:nvPr/>
        </p:nvSpPr>
        <p:spPr>
          <a:xfrm>
            <a:off x="1107048" y="2555012"/>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A4B2D61-42A8-6360-205C-549170ADE134}"/>
              </a:ext>
            </a:extLst>
          </p:cNvPr>
          <p:cNvSpPr/>
          <p:nvPr/>
        </p:nvSpPr>
        <p:spPr>
          <a:xfrm>
            <a:off x="1478436" y="2406646"/>
            <a:ext cx="879386"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Internal</a:t>
            </a:r>
          </a:p>
          <a:p>
            <a:pPr marL="176213" indent="-176213">
              <a:spcAft>
                <a:spcPts val="900"/>
              </a:spcAft>
              <a:buFont typeface="Wingdings" panose="05000000000000000000" pitchFamily="2" charset="2"/>
              <a:buChar char="q"/>
            </a:pPr>
            <a:r>
              <a:rPr lang="en-US" sz="1000" dirty="0">
                <a:solidFill>
                  <a:srgbClr val="7F7F7F"/>
                </a:solidFill>
                <a:latin typeface="Proxima Nova Rg"/>
              </a:rPr>
              <a:t>Public</a:t>
            </a:r>
          </a:p>
        </p:txBody>
      </p:sp>
      <p:sp>
        <p:nvSpPr>
          <p:cNvPr id="40" name="Rectangle 39">
            <a:extLst>
              <a:ext uri="{FF2B5EF4-FFF2-40B4-BE49-F238E27FC236}">
                <a16:creationId xmlns:a16="http://schemas.microsoft.com/office/drawing/2014/main" id="{1A032832-48CB-7A51-5FD5-887AE7BD80EF}"/>
              </a:ext>
            </a:extLst>
          </p:cNvPr>
          <p:cNvSpPr/>
          <p:nvPr/>
        </p:nvSpPr>
        <p:spPr>
          <a:xfrm>
            <a:off x="2625793" y="2406646"/>
            <a:ext cx="993731"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3rd Party</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p:txBody>
      </p:sp>
      <p:sp>
        <p:nvSpPr>
          <p:cNvPr id="46" name="Rectangle: Rounded Corners 45">
            <a:extLst>
              <a:ext uri="{FF2B5EF4-FFF2-40B4-BE49-F238E27FC236}">
                <a16:creationId xmlns:a16="http://schemas.microsoft.com/office/drawing/2014/main" id="{89BD71C6-DB22-EA8A-AB89-EA4DC3A60D14}"/>
              </a:ext>
            </a:extLst>
          </p:cNvPr>
          <p:cNvSpPr/>
          <p:nvPr/>
        </p:nvSpPr>
        <p:spPr>
          <a:xfrm>
            <a:off x="1194529" y="2406081"/>
            <a:ext cx="2511131" cy="499867"/>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3AA5C234-246F-7EF9-61D6-CD33BB42FD4A}"/>
              </a:ext>
            </a:extLst>
          </p:cNvPr>
          <p:cNvSpPr/>
          <p:nvPr/>
        </p:nvSpPr>
        <p:spPr>
          <a:xfrm>
            <a:off x="1194529" y="3055423"/>
            <a:ext cx="2511131" cy="1269994"/>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6FF1EF02-8FC2-3F49-5829-AC6A8D3F27E6}"/>
              </a:ext>
            </a:extLst>
          </p:cNvPr>
          <p:cNvGrpSpPr/>
          <p:nvPr/>
        </p:nvGrpSpPr>
        <p:grpSpPr>
          <a:xfrm>
            <a:off x="2189018" y="5680681"/>
            <a:ext cx="7980218" cy="908860"/>
            <a:chOff x="2189018" y="5680681"/>
            <a:chExt cx="7980218" cy="908860"/>
          </a:xfrm>
        </p:grpSpPr>
        <p:sp>
          <p:nvSpPr>
            <p:cNvPr id="54" name="Google Shape;265;p10">
              <a:extLst>
                <a:ext uri="{FF2B5EF4-FFF2-40B4-BE49-F238E27FC236}">
                  <a16:creationId xmlns:a16="http://schemas.microsoft.com/office/drawing/2014/main" id="{05B4B240-D624-F02D-7BA9-22FFC02788B3}"/>
                </a:ext>
              </a:extLst>
            </p:cNvPr>
            <p:cNvSpPr/>
            <p:nvPr/>
          </p:nvSpPr>
          <p:spPr>
            <a:xfrm>
              <a:off x="2189018" y="5680681"/>
              <a:ext cx="7980218" cy="908860"/>
            </a:xfrm>
            <a:prstGeom prst="rightArrow">
              <a:avLst>
                <a:gd name="adj1" fmla="val 50000"/>
                <a:gd name="adj2" fmla="val 50000"/>
              </a:avLst>
            </a:prstGeom>
            <a:gradFill>
              <a:gsLst>
                <a:gs pos="0">
                  <a:schemeClr val="lt1"/>
                </a:gs>
                <a:gs pos="77000">
                  <a:srgbClr val="7F7F7F"/>
                </a:gs>
                <a:gs pos="100000">
                  <a:srgbClr val="7F7F7F"/>
                </a:gs>
              </a:gsLst>
              <a:lin ang="2700000" scaled="0"/>
            </a:gra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dirty="0">
                <a:solidFill>
                  <a:schemeClr val="dk1"/>
                </a:solidFill>
                <a:latin typeface="Arial"/>
                <a:ea typeface="Arial"/>
                <a:cs typeface="Arial"/>
                <a:sym typeface="Arial"/>
              </a:endParaRPr>
            </a:p>
          </p:txBody>
        </p:sp>
        <p:sp>
          <p:nvSpPr>
            <p:cNvPr id="55" name="Google Shape;277;p10">
              <a:extLst>
                <a:ext uri="{FF2B5EF4-FFF2-40B4-BE49-F238E27FC236}">
                  <a16:creationId xmlns:a16="http://schemas.microsoft.com/office/drawing/2014/main" id="{F0849BF0-D5F4-13BD-5B15-8C3363EEE3FE}"/>
                </a:ext>
              </a:extLst>
            </p:cNvPr>
            <p:cNvSpPr txBox="1"/>
            <p:nvPr/>
          </p:nvSpPr>
          <p:spPr>
            <a:xfrm>
              <a:off x="3391310" y="5839613"/>
              <a:ext cx="5575634" cy="61923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3200"/>
                <a:buFont typeface="Arial"/>
                <a:buNone/>
              </a:pPr>
              <a:r>
                <a:rPr lang="en-US" sz="3200" b="0" i="1" u="none" strike="noStrike" cap="none" dirty="0">
                  <a:solidFill>
                    <a:schemeClr val="bg1"/>
                  </a:solidFill>
                  <a:latin typeface="Poppins" panose="00000500000000000000" pitchFamily="2" charset="0"/>
                  <a:ea typeface="Proxima Nova Rg"/>
                  <a:cs typeface="Poppins" panose="00000500000000000000" pitchFamily="2" charset="0"/>
                  <a:sym typeface="Proxima Nova"/>
                </a:rPr>
                <a:t>Science Accelerated</a:t>
              </a:r>
              <a:endParaRPr sz="3200" b="0" i="0" u="none" strike="noStrike" cap="none" dirty="0">
                <a:solidFill>
                  <a:schemeClr val="bg1"/>
                </a:solidFill>
                <a:latin typeface="Poppins" panose="00000500000000000000" pitchFamily="2" charset="0"/>
                <a:ea typeface="Proxima Nova Rg"/>
                <a:cs typeface="Poppins" panose="00000500000000000000" pitchFamily="2" charset="0"/>
                <a:sym typeface="Proxima Nova"/>
              </a:endParaRPr>
            </a:p>
          </p:txBody>
        </p:sp>
      </p:grpSp>
      <p:sp>
        <p:nvSpPr>
          <p:cNvPr id="16" name="Google Shape;152;p9">
            <a:extLst>
              <a:ext uri="{FF2B5EF4-FFF2-40B4-BE49-F238E27FC236}">
                <a16:creationId xmlns:a16="http://schemas.microsoft.com/office/drawing/2014/main" id="{0561CB5C-87AE-B105-A2FD-D90425419200}"/>
              </a:ext>
            </a:extLst>
          </p:cNvPr>
          <p:cNvSpPr/>
          <p:nvPr/>
        </p:nvSpPr>
        <p:spPr>
          <a:xfrm>
            <a:off x="152993" y="1611605"/>
            <a:ext cx="11704228" cy="3780793"/>
          </a:xfrm>
          <a:prstGeom prst="roundRect">
            <a:avLst>
              <a:gd name="adj" fmla="val 16667"/>
            </a:avLst>
          </a:prstGeom>
          <a:noFill/>
          <a:ln w="12700" cap="flat" cmpd="sng">
            <a:solidFill>
              <a:srgbClr val="6697C2"/>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6" name="Rectangle 25">
            <a:extLst>
              <a:ext uri="{FF2B5EF4-FFF2-40B4-BE49-F238E27FC236}">
                <a16:creationId xmlns:a16="http://schemas.microsoft.com/office/drawing/2014/main" id="{D909F618-94BF-DF5A-CF0E-13CC64416347}"/>
              </a:ext>
            </a:extLst>
          </p:cNvPr>
          <p:cNvSpPr/>
          <p:nvPr/>
        </p:nvSpPr>
        <p:spPr>
          <a:xfrm>
            <a:off x="4987944" y="4304650"/>
            <a:ext cx="2217911" cy="944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0315EB94-9790-09F3-4286-501DC930088D}"/>
              </a:ext>
            </a:extLst>
          </p:cNvPr>
          <p:cNvGrpSpPr>
            <a:grpSpLocks noChangeAspect="1"/>
          </p:cNvGrpSpPr>
          <p:nvPr/>
        </p:nvGrpSpPr>
        <p:grpSpPr>
          <a:xfrm>
            <a:off x="4809891" y="3541345"/>
            <a:ext cx="2464574" cy="2616483"/>
            <a:chOff x="3444270" y="790108"/>
            <a:chExt cx="5303458" cy="5277493"/>
          </a:xfrm>
          <a:scene3d>
            <a:camera prst="isometricOffAxis2Top"/>
            <a:lightRig rig="threePt" dir="t"/>
          </a:scene3d>
        </p:grpSpPr>
        <p:sp>
          <p:nvSpPr>
            <p:cNvPr id="50" name="Arrow: Circular 49">
              <a:extLst>
                <a:ext uri="{FF2B5EF4-FFF2-40B4-BE49-F238E27FC236}">
                  <a16:creationId xmlns:a16="http://schemas.microsoft.com/office/drawing/2014/main" id="{429610A4-E54E-AFFD-FF52-72323DFE0043}"/>
                </a:ext>
              </a:extLst>
            </p:cNvPr>
            <p:cNvSpPr/>
            <p:nvPr/>
          </p:nvSpPr>
          <p:spPr>
            <a:xfrm>
              <a:off x="3632507" y="790108"/>
              <a:ext cx="5115221" cy="5115221"/>
            </a:xfrm>
            <a:prstGeom prst="circularArrow">
              <a:avLst>
                <a:gd name="adj1" fmla="val 5085"/>
                <a:gd name="adj2" fmla="val 327528"/>
                <a:gd name="adj3" fmla="val 1472472"/>
                <a:gd name="adj4" fmla="val 1619943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1" name="Arrow: Circular 50">
              <a:extLst>
                <a:ext uri="{FF2B5EF4-FFF2-40B4-BE49-F238E27FC236}">
                  <a16:creationId xmlns:a16="http://schemas.microsoft.com/office/drawing/2014/main" id="{095878E7-2F01-940C-60C6-A1CE2704F29E}"/>
                </a:ext>
              </a:extLst>
            </p:cNvPr>
            <p:cNvSpPr/>
            <p:nvPr/>
          </p:nvSpPr>
          <p:spPr>
            <a:xfrm>
              <a:off x="3538389" y="952380"/>
              <a:ext cx="5115221" cy="5115221"/>
            </a:xfrm>
            <a:prstGeom prst="circularArrow">
              <a:avLst>
                <a:gd name="adj1" fmla="val 5085"/>
                <a:gd name="adj2" fmla="val 327528"/>
                <a:gd name="adj3" fmla="val 8671970"/>
                <a:gd name="adj4" fmla="val 180050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2" name="Arrow: Circular 51">
              <a:extLst>
                <a:ext uri="{FF2B5EF4-FFF2-40B4-BE49-F238E27FC236}">
                  <a16:creationId xmlns:a16="http://schemas.microsoft.com/office/drawing/2014/main" id="{B1B99095-5DD9-82D3-2F69-7318013D871B}"/>
                </a:ext>
              </a:extLst>
            </p:cNvPr>
            <p:cNvSpPr/>
            <p:nvPr/>
          </p:nvSpPr>
          <p:spPr>
            <a:xfrm>
              <a:off x="3444270" y="790108"/>
              <a:ext cx="5115221" cy="5115221"/>
            </a:xfrm>
            <a:prstGeom prst="circularArrow">
              <a:avLst>
                <a:gd name="adj1" fmla="val 5085"/>
                <a:gd name="adj2" fmla="val 327528"/>
                <a:gd name="adj3" fmla="val 15873039"/>
                <a:gd name="adj4" fmla="val 9000000"/>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cxnSp>
        <p:nvCxnSpPr>
          <p:cNvPr id="11" name="Straight Arrow Connector 10">
            <a:extLst>
              <a:ext uri="{FF2B5EF4-FFF2-40B4-BE49-F238E27FC236}">
                <a16:creationId xmlns:a16="http://schemas.microsoft.com/office/drawing/2014/main" id="{3DCED83F-390D-9839-919A-BC0B1058ED1E}"/>
              </a:ext>
            </a:extLst>
          </p:cNvPr>
          <p:cNvCxnSpPr>
            <a:cxnSpLocks/>
          </p:cNvCxnSpPr>
          <p:nvPr/>
        </p:nvCxnSpPr>
        <p:spPr>
          <a:xfrm>
            <a:off x="11084952" y="3576751"/>
            <a:ext cx="350579" cy="0"/>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E0C9C71-C4FF-C34C-27B1-4C7BE5A8AF43}"/>
              </a:ext>
            </a:extLst>
          </p:cNvPr>
          <p:cNvCxnSpPr>
            <a:cxnSpLocks/>
          </p:cNvCxnSpPr>
          <p:nvPr/>
        </p:nvCxnSpPr>
        <p:spPr>
          <a:xfrm flipV="1">
            <a:off x="11435531" y="2159427"/>
            <a:ext cx="0" cy="1381918"/>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FCFF93E-1EA1-0999-5B96-3E4A984DED0A}"/>
              </a:ext>
            </a:extLst>
          </p:cNvPr>
          <p:cNvCxnSpPr>
            <a:cxnSpLocks/>
          </p:cNvCxnSpPr>
          <p:nvPr/>
        </p:nvCxnSpPr>
        <p:spPr>
          <a:xfrm>
            <a:off x="3081500" y="2124000"/>
            <a:ext cx="8354031" cy="4254"/>
          </a:xfrm>
          <a:prstGeom prst="straightConnector1">
            <a:avLst/>
          </a:prstGeom>
          <a:ln w="25400">
            <a:solidFill>
              <a:srgbClr val="FF0000"/>
            </a:solidFill>
            <a:prstDash val="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289277C7-5A7E-4BB3-A396-267E29E80118}"/>
              </a:ext>
            </a:extLst>
          </p:cNvPr>
          <p:cNvSpPr/>
          <p:nvPr/>
        </p:nvSpPr>
        <p:spPr>
          <a:xfrm>
            <a:off x="3827520" y="28375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oogle Shape;139;p9">
            <a:extLst>
              <a:ext uri="{FF2B5EF4-FFF2-40B4-BE49-F238E27FC236}">
                <a16:creationId xmlns:a16="http://schemas.microsoft.com/office/drawing/2014/main" id="{0A91EAD6-1E96-3CC7-9692-6846070BD8EF}"/>
              </a:ext>
            </a:extLst>
          </p:cNvPr>
          <p:cNvSpPr txBox="1"/>
          <p:nvPr/>
        </p:nvSpPr>
        <p:spPr>
          <a:xfrm>
            <a:off x="4196074" y="3363245"/>
            <a:ext cx="1381509"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Integrated</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Customizable</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Metadata server</a:t>
            </a:r>
            <a:endParaRPr sz="1000" dirty="0">
              <a:solidFill>
                <a:srgbClr val="7F7F7F"/>
              </a:solidFill>
              <a:latin typeface="Proxima Nova Rg"/>
              <a:sym typeface="Arial"/>
            </a:endParaRPr>
          </a:p>
        </p:txBody>
      </p:sp>
      <p:pic>
        <p:nvPicPr>
          <p:cNvPr id="1026" name="Picture 2" descr="Metadata Icons - Free SVG &amp; PNG Metadata Images - Noun Project">
            <a:extLst>
              <a:ext uri="{FF2B5EF4-FFF2-40B4-BE49-F238E27FC236}">
                <a16:creationId xmlns:a16="http://schemas.microsoft.com/office/drawing/2014/main" id="{B6382A96-27F9-5F0E-3234-9299018C26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7185" y="2401294"/>
            <a:ext cx="256519" cy="256519"/>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95;g16c601cbab4_0_189" descr="A picture containing graphical user interface&#10;&#10;Description automatically generated">
            <a:extLst>
              <a:ext uri="{FF2B5EF4-FFF2-40B4-BE49-F238E27FC236}">
                <a16:creationId xmlns:a16="http://schemas.microsoft.com/office/drawing/2014/main" id="{EF004C1A-C40C-2E15-439C-AAEF89781431}"/>
              </a:ext>
            </a:extLst>
          </p:cNvPr>
          <p:cNvPicPr preferRelativeResize="0"/>
          <p:nvPr/>
        </p:nvPicPr>
        <p:blipFill rotWithShape="1">
          <a:blip r:embed="rId8">
            <a:alphaModFix/>
          </a:blip>
          <a:srcRect/>
          <a:stretch/>
        </p:blipFill>
        <p:spPr>
          <a:xfrm>
            <a:off x="221855" y="-348564"/>
            <a:ext cx="1828800" cy="1826064"/>
          </a:xfrm>
          <a:prstGeom prst="rect">
            <a:avLst/>
          </a:prstGeom>
          <a:noFill/>
          <a:ln>
            <a:noFill/>
          </a:ln>
        </p:spPr>
      </p:pic>
      <p:grpSp>
        <p:nvGrpSpPr>
          <p:cNvPr id="8" name="Group 7">
            <a:extLst>
              <a:ext uri="{FF2B5EF4-FFF2-40B4-BE49-F238E27FC236}">
                <a16:creationId xmlns:a16="http://schemas.microsoft.com/office/drawing/2014/main" id="{489BF1B9-686A-2AC7-C396-F0DA2EC42A93}"/>
              </a:ext>
            </a:extLst>
          </p:cNvPr>
          <p:cNvGrpSpPr/>
          <p:nvPr/>
        </p:nvGrpSpPr>
        <p:grpSpPr>
          <a:xfrm>
            <a:off x="5220661" y="2461748"/>
            <a:ext cx="457201" cy="822960"/>
            <a:chOff x="4442802" y="2818657"/>
            <a:chExt cx="453734" cy="822960"/>
          </a:xfrm>
        </p:grpSpPr>
        <p:sp>
          <p:nvSpPr>
            <p:cNvPr id="10" name="Arrow: Right 9">
              <a:extLst>
                <a:ext uri="{FF2B5EF4-FFF2-40B4-BE49-F238E27FC236}">
                  <a16:creationId xmlns:a16="http://schemas.microsoft.com/office/drawing/2014/main" id="{4F53C98C-AF9D-BC31-366B-479130EE8FAA}"/>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8D2AD4B-29F7-F650-E8BA-BEE99AFBA3AC}"/>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Google Shape;99;g16c601cbab4_0_189">
            <a:extLst>
              <a:ext uri="{FF2B5EF4-FFF2-40B4-BE49-F238E27FC236}">
                <a16:creationId xmlns:a16="http://schemas.microsoft.com/office/drawing/2014/main" id="{250075EF-0C93-EEC5-5F92-262D52C26160}"/>
              </a:ext>
            </a:extLst>
          </p:cNvPr>
          <p:cNvSpPr txBox="1"/>
          <p:nvPr/>
        </p:nvSpPr>
        <p:spPr>
          <a:xfrm>
            <a:off x="5678887" y="2748424"/>
            <a:ext cx="1088437"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b="1" dirty="0">
                <a:solidFill>
                  <a:srgbClr val="7F7F7F"/>
                </a:solidFill>
                <a:latin typeface="Proxima Nova Rg"/>
                <a:sym typeface="Proxima Nova"/>
              </a:rPr>
              <a:t>Pipelines</a:t>
            </a:r>
            <a:r>
              <a:rPr lang="en-US" sz="1400" b="1" dirty="0">
                <a:solidFill>
                  <a:srgbClr val="7F7F7F"/>
                </a:solidFill>
                <a:latin typeface="Proxima Nova Rg"/>
                <a:sym typeface="Proxima Nova"/>
              </a:rPr>
              <a:t> </a:t>
            </a:r>
          </a:p>
        </p:txBody>
      </p:sp>
      <p:sp>
        <p:nvSpPr>
          <p:cNvPr id="23" name="Google Shape;99;g16c601cbab4_0_189">
            <a:extLst>
              <a:ext uri="{FF2B5EF4-FFF2-40B4-BE49-F238E27FC236}">
                <a16:creationId xmlns:a16="http://schemas.microsoft.com/office/drawing/2014/main" id="{11068493-E95E-3EAC-FD51-9795B511DA9D}"/>
              </a:ext>
            </a:extLst>
          </p:cNvPr>
          <p:cNvSpPr txBox="1"/>
          <p:nvPr/>
        </p:nvSpPr>
        <p:spPr>
          <a:xfrm>
            <a:off x="4956581" y="4600056"/>
            <a:ext cx="2109768" cy="468405"/>
          </a:xfrm>
          <a:prstGeom prst="rect">
            <a:avLst/>
          </a:prstGeom>
          <a:noFill/>
          <a:ln>
            <a:noFill/>
          </a:ln>
          <a:scene3d>
            <a:camera prst="perspectiveRelaxedModerately"/>
            <a:lightRig rig="threePt" dir="t"/>
          </a:scene3d>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2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Augmented Intelligence</a:t>
            </a:r>
          </a:p>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0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Generative / LLM / PE / Custom</a:t>
            </a:r>
          </a:p>
        </p:txBody>
      </p:sp>
      <p:sp>
        <p:nvSpPr>
          <p:cNvPr id="28" name="Title 27">
            <a:extLst>
              <a:ext uri="{FF2B5EF4-FFF2-40B4-BE49-F238E27FC236}">
                <a16:creationId xmlns:a16="http://schemas.microsoft.com/office/drawing/2014/main" id="{5C05EC2E-7283-A570-C46D-2479118BEB0C}"/>
              </a:ext>
            </a:extLst>
          </p:cNvPr>
          <p:cNvSpPr>
            <a:spLocks noGrp="1"/>
          </p:cNvSpPr>
          <p:nvPr>
            <p:ph type="ctrTitle"/>
          </p:nvPr>
        </p:nvSpPr>
        <p:spPr>
          <a:xfrm>
            <a:off x="0" y="251079"/>
            <a:ext cx="12191999" cy="571021"/>
          </a:xfrm>
        </p:spPr>
        <p:txBody>
          <a:bodyPr>
            <a:normAutofit/>
          </a:bodyPr>
          <a:lstStyle/>
          <a:p>
            <a:r>
              <a:rPr lang="en-US" sz="2800" dirty="0">
                <a:solidFill>
                  <a:srgbClr val="7F7F7F"/>
                </a:solidFill>
                <a:latin typeface="Poppins"/>
                <a:cs typeface="Poppins"/>
                <a:sym typeface="Proxima Nova"/>
              </a:rPr>
              <a:t>Via Foundry:  Accelerating Data Analytics</a:t>
            </a:r>
            <a:endParaRPr lang="en-US" sz="2800" dirty="0">
              <a:latin typeface="Poppins"/>
              <a:cs typeface="Poppins"/>
            </a:endParaRPr>
          </a:p>
        </p:txBody>
      </p:sp>
      <p:sp>
        <p:nvSpPr>
          <p:cNvPr id="29" name="Bent Arrow 28">
            <a:extLst>
              <a:ext uri="{FF2B5EF4-FFF2-40B4-BE49-F238E27FC236}">
                <a16:creationId xmlns:a16="http://schemas.microsoft.com/office/drawing/2014/main" id="{2DD31897-A282-08D5-ED26-017A39AA07EB}"/>
              </a:ext>
            </a:extLst>
          </p:cNvPr>
          <p:cNvSpPr/>
          <p:nvPr/>
        </p:nvSpPr>
        <p:spPr>
          <a:xfrm rot="10800000" flipH="1">
            <a:off x="8312079" y="4108228"/>
            <a:ext cx="526165" cy="602676"/>
          </a:xfrm>
          <a:prstGeom prst="bentArrow">
            <a:avLst/>
          </a:prstGeom>
          <a:gradFill>
            <a:gsLst>
              <a:gs pos="100000">
                <a:schemeClr val="bg1">
                  <a:lumMod val="85000"/>
                </a:schemeClr>
              </a:gs>
              <a:gs pos="0">
                <a:schemeClr val="bg1">
                  <a:lumMod val="9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highlight>
                <a:srgbClr val="808080"/>
              </a:highlight>
            </a:endParaRPr>
          </a:p>
        </p:txBody>
      </p:sp>
      <p:pic>
        <p:nvPicPr>
          <p:cNvPr id="30" name="Picture 29" descr="A screenshot of a website&#10;&#10;Description automatically generated">
            <a:extLst>
              <a:ext uri="{FF2B5EF4-FFF2-40B4-BE49-F238E27FC236}">
                <a16:creationId xmlns:a16="http://schemas.microsoft.com/office/drawing/2014/main" id="{813CBA00-944D-CE9F-DF41-F79FDD33610B}"/>
              </a:ext>
            </a:extLst>
          </p:cNvPr>
          <p:cNvPicPr>
            <a:picLocks noChangeAspect="1"/>
          </p:cNvPicPr>
          <p:nvPr/>
        </p:nvPicPr>
        <p:blipFill>
          <a:blip r:embed="rId9"/>
          <a:stretch>
            <a:fillRect/>
          </a:stretch>
        </p:blipFill>
        <p:spPr>
          <a:xfrm>
            <a:off x="8936230" y="4213974"/>
            <a:ext cx="1635416" cy="1048544"/>
          </a:xfrm>
          <a:prstGeom prst="rect">
            <a:avLst/>
          </a:prstGeom>
        </p:spPr>
      </p:pic>
      <p:sp>
        <p:nvSpPr>
          <p:cNvPr id="42" name="Google Shape;99;g16c601cbab4_0_189">
            <a:extLst>
              <a:ext uri="{FF2B5EF4-FFF2-40B4-BE49-F238E27FC236}">
                <a16:creationId xmlns:a16="http://schemas.microsoft.com/office/drawing/2014/main" id="{4B64A3B1-2AAF-CF15-CB88-54299ADCD0D3}"/>
              </a:ext>
            </a:extLst>
          </p:cNvPr>
          <p:cNvSpPr txBox="1"/>
          <p:nvPr/>
        </p:nvSpPr>
        <p:spPr>
          <a:xfrm>
            <a:off x="8877663" y="4016642"/>
            <a:ext cx="1997983"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Share - Publications</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sp>
        <p:nvSpPr>
          <p:cNvPr id="2" name="Oval 1">
            <a:extLst>
              <a:ext uri="{FF2B5EF4-FFF2-40B4-BE49-F238E27FC236}">
                <a16:creationId xmlns:a16="http://schemas.microsoft.com/office/drawing/2014/main" id="{C561639D-06BD-891D-DB46-BD858A52D960}"/>
              </a:ext>
            </a:extLst>
          </p:cNvPr>
          <p:cNvSpPr/>
          <p:nvPr/>
        </p:nvSpPr>
        <p:spPr>
          <a:xfrm>
            <a:off x="10132947" y="2355626"/>
            <a:ext cx="1295047" cy="1022629"/>
          </a:xfrm>
          <a:prstGeom prst="ellipse">
            <a:avLst/>
          </a:prstGeom>
          <a:noFill/>
          <a:ln>
            <a:solidFill>
              <a:srgbClr val="FF0000">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34E3A39C-185A-9334-2BC6-76AF77D369F6}"/>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357831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EBEF22C2-C4A1-4A9C-46F1-82C4736BE168}"/>
              </a:ext>
            </a:extLst>
          </p:cNvPr>
          <p:cNvPicPr>
            <a:picLocks noChangeAspect="1"/>
          </p:cNvPicPr>
          <p:nvPr/>
        </p:nvPicPr>
        <p:blipFill>
          <a:blip r:embed="rId3"/>
          <a:stretch>
            <a:fillRect/>
          </a:stretch>
        </p:blipFill>
        <p:spPr>
          <a:xfrm>
            <a:off x="838200" y="812545"/>
            <a:ext cx="10493827" cy="5940895"/>
          </a:xfrm>
          <a:prstGeom prst="rect">
            <a:avLst/>
          </a:prstGeom>
        </p:spPr>
      </p:pic>
      <p:pic>
        <p:nvPicPr>
          <p:cNvPr id="2" name="Google Shape;95;g16c601cbab4_0_189" descr="A picture containing graphical user interface&#10;&#10;Description automatically generated">
            <a:hlinkClick r:id="rId4" action="ppaction://hlinksldjump"/>
            <a:extLst>
              <a:ext uri="{FF2B5EF4-FFF2-40B4-BE49-F238E27FC236}">
                <a16:creationId xmlns:a16="http://schemas.microsoft.com/office/drawing/2014/main" id="{53DC186C-DE99-CFD2-0ADD-CB5D97F06C82}"/>
              </a:ext>
            </a:extLst>
          </p:cNvPr>
          <p:cNvPicPr preferRelativeResize="0"/>
          <p:nvPr/>
        </p:nvPicPr>
        <p:blipFill rotWithShape="1">
          <a:blip r:embed="rId5">
            <a:alphaModFix/>
          </a:blip>
          <a:srcRect/>
          <a:stretch/>
        </p:blipFill>
        <p:spPr>
          <a:xfrm>
            <a:off x="221855" y="-348564"/>
            <a:ext cx="1828800" cy="1826064"/>
          </a:xfrm>
          <a:prstGeom prst="rect">
            <a:avLst/>
          </a:prstGeom>
          <a:noFill/>
          <a:ln>
            <a:noFill/>
          </a:ln>
        </p:spPr>
      </p:pic>
      <p:sp>
        <p:nvSpPr>
          <p:cNvPr id="3" name="Google Shape;106;g16c601cbab4_0_183">
            <a:hlinkClick r:id="rId4" action="ppaction://hlinksldjump"/>
            <a:extLst>
              <a:ext uri="{FF2B5EF4-FFF2-40B4-BE49-F238E27FC236}">
                <a16:creationId xmlns:a16="http://schemas.microsoft.com/office/drawing/2014/main" id="{9CF1E041-40D9-ED3F-BE82-D7ED234B9602}"/>
              </a:ext>
            </a:extLst>
          </p:cNvPr>
          <p:cNvSpPr txBox="1"/>
          <p:nvPr/>
        </p:nvSpPr>
        <p:spPr>
          <a:xfrm>
            <a:off x="0" y="287810"/>
            <a:ext cx="12192000" cy="55331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1A1A1A"/>
              </a:buClr>
              <a:buSzPts val="2400"/>
              <a:buFont typeface="Proxima Nova"/>
              <a:buNone/>
            </a:pPr>
            <a:r>
              <a:rPr lang="en-US" sz="2800" dirty="0">
                <a:solidFill>
                  <a:srgbClr val="7F7F7F"/>
                </a:solidFill>
                <a:latin typeface="Poppins"/>
                <a:cs typeface="Poppins"/>
                <a:sym typeface="Proxima Nova"/>
              </a:rPr>
              <a:t>(5) Interrogation/Analytics</a:t>
            </a:r>
            <a:endParaRPr sz="2800" dirty="0">
              <a:solidFill>
                <a:srgbClr val="7F7F7F"/>
              </a:solidFill>
              <a:latin typeface="Poppins"/>
              <a:cs typeface="Poppins"/>
            </a:endParaRPr>
          </a:p>
        </p:txBody>
      </p:sp>
      <p:sp>
        <p:nvSpPr>
          <p:cNvPr id="4" name="TextBox 3">
            <a:hlinkClick r:id="" action="ppaction://noaction"/>
            <a:extLst>
              <a:ext uri="{FF2B5EF4-FFF2-40B4-BE49-F238E27FC236}">
                <a16:creationId xmlns:a16="http://schemas.microsoft.com/office/drawing/2014/main" id="{CDF39FFD-6D50-DFEC-BFEC-016759F22B12}"/>
              </a:ext>
            </a:extLst>
          </p:cNvPr>
          <p:cNvSpPr txBox="1"/>
          <p:nvPr/>
        </p:nvSpPr>
        <p:spPr>
          <a:xfrm>
            <a:off x="234290" y="6661107"/>
            <a:ext cx="2498165" cy="184666"/>
          </a:xfrm>
          <a:prstGeom prst="rect">
            <a:avLst/>
          </a:prstGeom>
          <a:noFill/>
        </p:spPr>
        <p:txBody>
          <a:bodyPr wrap="square" rtlCol="0">
            <a:spAutoFit/>
          </a:bodyPr>
          <a:lstStyle/>
          <a:p>
            <a:r>
              <a:rPr lang="en-US" sz="600" dirty="0">
                <a:solidFill>
                  <a:schemeClr val="bg1">
                    <a:lumMod val="65000"/>
                  </a:schemeClr>
                </a:solidFill>
                <a:latin typeface="IBM Plex Mono" panose="020B0509050203000203" pitchFamily="49" charset="0"/>
              </a:rPr>
              <a:t>Via Scientific, Inc. | Proprietary &amp; Confidential</a:t>
            </a:r>
          </a:p>
        </p:txBody>
      </p:sp>
      <p:grpSp>
        <p:nvGrpSpPr>
          <p:cNvPr id="5" name="Group 4">
            <a:extLst>
              <a:ext uri="{FF2B5EF4-FFF2-40B4-BE49-F238E27FC236}">
                <a16:creationId xmlns:a16="http://schemas.microsoft.com/office/drawing/2014/main" id="{438C7253-31B3-024E-7A68-B10832CDC787}"/>
              </a:ext>
            </a:extLst>
          </p:cNvPr>
          <p:cNvGrpSpPr/>
          <p:nvPr/>
        </p:nvGrpSpPr>
        <p:grpSpPr>
          <a:xfrm>
            <a:off x="7781223" y="1808004"/>
            <a:ext cx="3572577" cy="4976927"/>
            <a:chOff x="8231314" y="1962830"/>
            <a:chExt cx="3572577" cy="4361337"/>
          </a:xfrm>
        </p:grpSpPr>
        <p:sp>
          <p:nvSpPr>
            <p:cNvPr id="21" name="Rectangle 20">
              <a:extLst>
                <a:ext uri="{FF2B5EF4-FFF2-40B4-BE49-F238E27FC236}">
                  <a16:creationId xmlns:a16="http://schemas.microsoft.com/office/drawing/2014/main" id="{AD366C3C-2EF2-CE4A-BCBC-115B06BCE0C9}"/>
                </a:ext>
              </a:extLst>
            </p:cNvPr>
            <p:cNvSpPr/>
            <p:nvPr/>
          </p:nvSpPr>
          <p:spPr>
            <a:xfrm>
              <a:off x="8231314" y="1962830"/>
              <a:ext cx="3572577" cy="3861081"/>
            </a:xfrm>
            <a:prstGeom prst="rect">
              <a:avLst/>
            </a:prstGeom>
            <a:solidFill>
              <a:schemeClr val="bg1">
                <a:lumMod val="85000"/>
              </a:schemeClr>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26;p6">
              <a:extLst>
                <a:ext uri="{FF2B5EF4-FFF2-40B4-BE49-F238E27FC236}">
                  <a16:creationId xmlns:a16="http://schemas.microsoft.com/office/drawing/2014/main" id="{F7017D51-4F08-05B2-F569-E2D54CE70487}"/>
                </a:ext>
              </a:extLst>
            </p:cNvPr>
            <p:cNvSpPr txBox="1"/>
            <p:nvPr/>
          </p:nvSpPr>
          <p:spPr>
            <a:xfrm>
              <a:off x="8304330" y="2169214"/>
              <a:ext cx="3426544" cy="415495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1600" b="1" u="sng" dirty="0">
                  <a:solidFill>
                    <a:schemeClr val="tx2">
                      <a:lumMod val="50000"/>
                    </a:schemeClr>
                  </a:solidFill>
                  <a:latin typeface="Poppins" panose="00000500000000000000" pitchFamily="2" charset="0"/>
                  <a:cs typeface="Poppins" panose="00000500000000000000" pitchFamily="2" charset="0"/>
                  <a:sym typeface="Calibri"/>
                </a:rPr>
                <a:t>Accelerate Scientific Insight</a:t>
              </a:r>
              <a:endParaRPr sz="1600" b="1" u="sng" dirty="0">
                <a:solidFill>
                  <a:schemeClr val="tx2">
                    <a:lumMod val="50000"/>
                  </a:schemeClr>
                </a:solidFill>
                <a:latin typeface="Poppins" panose="00000500000000000000" pitchFamily="2" charset="0"/>
                <a:cs typeface="Poppins" panose="00000500000000000000" pitchFamily="2" charset="0"/>
                <a:sym typeface="Calibri"/>
              </a:endParaRPr>
            </a:p>
            <a:p>
              <a:pPr marL="0" lvl="0" indent="0" algn="l" rtl="0">
                <a:spcBef>
                  <a:spcPts val="0"/>
                </a:spcBef>
                <a:spcAft>
                  <a:spcPts val="0"/>
                </a:spcAft>
                <a:buNone/>
              </a:pPr>
              <a:endParaRPr sz="1600" dirty="0">
                <a:solidFill>
                  <a:schemeClr val="tx2">
                    <a:lumMod val="50000"/>
                  </a:schemeClr>
                </a:solidFill>
                <a:latin typeface="Poppins" panose="00000500000000000000" pitchFamily="2" charset="0"/>
                <a:cs typeface="Poppins" panose="00000500000000000000" pitchFamily="2" charset="0"/>
                <a:sym typeface="Calibri"/>
              </a:endParaRPr>
            </a:p>
            <a:p>
              <a:pPr marL="457200" indent="-355600">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Interactive data analytics</a:t>
              </a:r>
            </a:p>
            <a:p>
              <a:pPr marL="457200" indent="-355600">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Embedded </a:t>
              </a:r>
              <a:r>
                <a:rPr lang="en-US" sz="1600" dirty="0" err="1">
                  <a:solidFill>
                    <a:schemeClr val="tx2">
                      <a:lumMod val="50000"/>
                    </a:schemeClr>
                  </a:solidFill>
                  <a:latin typeface="Poppins" panose="00000500000000000000" pitchFamily="2" charset="0"/>
                  <a:cs typeface="Poppins" panose="00000500000000000000" pitchFamily="2" charset="0"/>
                  <a:sym typeface="Calibri"/>
                </a:rPr>
                <a:t>Jupyter</a:t>
              </a:r>
              <a:r>
                <a:rPr lang="en-US" sz="1600" dirty="0">
                  <a:solidFill>
                    <a:schemeClr val="tx2">
                      <a:lumMod val="50000"/>
                    </a:schemeClr>
                  </a:solidFill>
                  <a:latin typeface="Poppins" panose="00000500000000000000" pitchFamily="2" charset="0"/>
                  <a:cs typeface="Poppins" panose="00000500000000000000" pitchFamily="2" charset="0"/>
                  <a:sym typeface="Calibri"/>
                </a:rPr>
                <a:t> Notebooks, R Studio, Shiny Apps etc.</a:t>
              </a:r>
            </a:p>
            <a:p>
              <a:pPr marL="457200" indent="-355600">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Adding other 3</a:t>
              </a:r>
              <a:r>
                <a:rPr lang="en-US" sz="1600" baseline="30000" dirty="0">
                  <a:solidFill>
                    <a:schemeClr val="tx2">
                      <a:lumMod val="50000"/>
                    </a:schemeClr>
                  </a:solidFill>
                  <a:latin typeface="Poppins" panose="00000500000000000000" pitchFamily="2" charset="0"/>
                  <a:cs typeface="Poppins" panose="00000500000000000000" pitchFamily="2" charset="0"/>
                  <a:sym typeface="Calibri"/>
                </a:rPr>
                <a:t>rd</a:t>
              </a:r>
              <a:r>
                <a:rPr lang="en-US" sz="1600" dirty="0">
                  <a:solidFill>
                    <a:schemeClr val="tx2">
                      <a:lumMod val="50000"/>
                    </a:schemeClr>
                  </a:solidFill>
                  <a:latin typeface="Poppins" panose="00000500000000000000" pitchFamily="2" charset="0"/>
                  <a:cs typeface="Poppins" panose="00000500000000000000" pitchFamily="2" charset="0"/>
                  <a:sym typeface="Calibri"/>
                </a:rPr>
                <a:t> party apps</a:t>
              </a:r>
            </a:p>
            <a:p>
              <a:pPr marL="457200" lvl="0" indent="-355600" algn="l" rtl="0">
                <a:spcBef>
                  <a:spcPts val="0"/>
                </a:spcBef>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Proprietary and public data</a:t>
              </a:r>
            </a:p>
            <a:p>
              <a:pPr marL="457200" lvl="0" indent="-355600" algn="l" rtl="0">
                <a:spcBef>
                  <a:spcPts val="0"/>
                </a:spcBef>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Accumulation &amp; centralization of reports and data</a:t>
              </a:r>
            </a:p>
          </p:txBody>
        </p:sp>
      </p:grpSp>
      <p:sp>
        <p:nvSpPr>
          <p:cNvPr id="6" name="Slide Number Placeholder 3">
            <a:extLst>
              <a:ext uri="{FF2B5EF4-FFF2-40B4-BE49-F238E27FC236}">
                <a16:creationId xmlns:a16="http://schemas.microsoft.com/office/drawing/2014/main" id="{3A849256-420F-75CC-8A48-0B742627AE1C}"/>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40264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139;p9">
            <a:extLst>
              <a:ext uri="{FF2B5EF4-FFF2-40B4-BE49-F238E27FC236}">
                <a16:creationId xmlns:a16="http://schemas.microsoft.com/office/drawing/2014/main" id="{AB84859E-65E3-00DE-437E-7F0D3608AD60}"/>
              </a:ext>
            </a:extLst>
          </p:cNvPr>
          <p:cNvSpPr txBox="1"/>
          <p:nvPr/>
        </p:nvSpPr>
        <p:spPr>
          <a:xfrm>
            <a:off x="5553844" y="3363245"/>
            <a:ext cx="1512505"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Create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Select pipelines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Import pipelines</a:t>
            </a:r>
          </a:p>
        </p:txBody>
      </p:sp>
      <p:sp>
        <p:nvSpPr>
          <p:cNvPr id="82" name="Rectangle: Rounded Corners 81">
            <a:extLst>
              <a:ext uri="{FF2B5EF4-FFF2-40B4-BE49-F238E27FC236}">
                <a16:creationId xmlns:a16="http://schemas.microsoft.com/office/drawing/2014/main" id="{DD35763F-4A9A-DB52-E392-D99C465132A9}"/>
              </a:ext>
            </a:extLst>
          </p:cNvPr>
          <p:cNvSpPr/>
          <p:nvPr/>
        </p:nvSpPr>
        <p:spPr>
          <a:xfrm>
            <a:off x="4739699" y="4825954"/>
            <a:ext cx="2515001" cy="9650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52;p9">
            <a:extLst>
              <a:ext uri="{FF2B5EF4-FFF2-40B4-BE49-F238E27FC236}">
                <a16:creationId xmlns:a16="http://schemas.microsoft.com/office/drawing/2014/main" id="{FD5CECE6-61A6-FC55-29BA-5263267A7A0E}"/>
              </a:ext>
            </a:extLst>
          </p:cNvPr>
          <p:cNvSpPr/>
          <p:nvPr/>
        </p:nvSpPr>
        <p:spPr>
          <a:xfrm>
            <a:off x="369747" y="2319280"/>
            <a:ext cx="3577182" cy="2069250"/>
          </a:xfrm>
          <a:prstGeom prst="roundRect">
            <a:avLst>
              <a:gd name="adj" fmla="val 16667"/>
            </a:avLst>
          </a:prstGeom>
          <a:noFill/>
          <a:ln w="3175" cap="flat" cmpd="sng">
            <a:solidFill>
              <a:schemeClr val="tx1"/>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9" name="Google Shape;139;p9">
            <a:extLst>
              <a:ext uri="{FF2B5EF4-FFF2-40B4-BE49-F238E27FC236}">
                <a16:creationId xmlns:a16="http://schemas.microsoft.com/office/drawing/2014/main" id="{7DDDE41E-643E-3FE3-1ECC-E3D91762E97C}"/>
              </a:ext>
            </a:extLst>
          </p:cNvPr>
          <p:cNvSpPr txBox="1"/>
          <p:nvPr/>
        </p:nvSpPr>
        <p:spPr>
          <a:xfrm>
            <a:off x="10132947" y="3399691"/>
            <a:ext cx="1251784"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Fusion</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Insights</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Refinement</a:t>
            </a:r>
          </a:p>
        </p:txBody>
      </p:sp>
      <p:sp>
        <p:nvSpPr>
          <p:cNvPr id="7" name="Google Shape;99;g16c601cbab4_0_189">
            <a:extLst>
              <a:ext uri="{FF2B5EF4-FFF2-40B4-BE49-F238E27FC236}">
                <a16:creationId xmlns:a16="http://schemas.microsoft.com/office/drawing/2014/main" id="{448D7527-AD89-E148-CCC5-FA9D87D304CD}"/>
              </a:ext>
            </a:extLst>
          </p:cNvPr>
          <p:cNvSpPr txBox="1"/>
          <p:nvPr/>
        </p:nvSpPr>
        <p:spPr>
          <a:xfrm>
            <a:off x="1225293" y="1989730"/>
            <a:ext cx="1866091" cy="289911"/>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200" b="1" dirty="0">
                <a:solidFill>
                  <a:srgbClr val="7F7F7F"/>
                </a:solidFill>
                <a:latin typeface="Proxima Nova Rg"/>
                <a:sym typeface="Proxima Nova"/>
              </a:rPr>
              <a:t>Experiment Design</a:t>
            </a:r>
            <a:endParaRPr sz="1200" b="1" dirty="0">
              <a:solidFill>
                <a:srgbClr val="7F7F7F"/>
              </a:solidFill>
              <a:latin typeface="Proxima Nova Rg"/>
              <a:sym typeface="Proxima Nova"/>
            </a:endParaRPr>
          </a:p>
        </p:txBody>
      </p:sp>
      <p:sp>
        <p:nvSpPr>
          <p:cNvPr id="9" name="Google Shape;99;g16c601cbab4_0_189">
            <a:extLst>
              <a:ext uri="{FF2B5EF4-FFF2-40B4-BE49-F238E27FC236}">
                <a16:creationId xmlns:a16="http://schemas.microsoft.com/office/drawing/2014/main" id="{59D5E93E-2E0C-F169-BCA6-D66C3805FA79}"/>
              </a:ext>
            </a:extLst>
          </p:cNvPr>
          <p:cNvSpPr txBox="1"/>
          <p:nvPr/>
        </p:nvSpPr>
        <p:spPr>
          <a:xfrm>
            <a:off x="289208" y="3409065"/>
            <a:ext cx="921167" cy="58627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buClr>
                <a:srgbClr val="000000"/>
              </a:buClr>
              <a:buSzPts val="1800"/>
              <a:buFont typeface="Arial"/>
              <a:buNone/>
            </a:pPr>
            <a:r>
              <a:rPr lang="en-US" sz="1000" dirty="0">
                <a:solidFill>
                  <a:srgbClr val="7F7F7F"/>
                </a:solidFill>
                <a:latin typeface="Proxima Nova Rg"/>
                <a:ea typeface="Proxima Nova Rg"/>
                <a:cs typeface="Proxima Nova Rg"/>
                <a:sym typeface="Proxima Nova"/>
              </a:rPr>
              <a:t>Bio Samples Collected &amp; Processed</a:t>
            </a:r>
          </a:p>
        </p:txBody>
      </p:sp>
      <p:sp>
        <p:nvSpPr>
          <p:cNvPr id="14" name="Arrow: Right 13">
            <a:extLst>
              <a:ext uri="{FF2B5EF4-FFF2-40B4-BE49-F238E27FC236}">
                <a16:creationId xmlns:a16="http://schemas.microsoft.com/office/drawing/2014/main" id="{082C3717-FF26-EE67-3856-DDE3D983898F}"/>
              </a:ext>
            </a:extLst>
          </p:cNvPr>
          <p:cNvSpPr/>
          <p:nvPr/>
        </p:nvSpPr>
        <p:spPr>
          <a:xfrm>
            <a:off x="1107048" y="35971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AB68A65-4F3F-6932-1B71-2D941B269A2F}"/>
              </a:ext>
            </a:extLst>
          </p:cNvPr>
          <p:cNvGrpSpPr/>
          <p:nvPr/>
        </p:nvGrpSpPr>
        <p:grpSpPr>
          <a:xfrm>
            <a:off x="1481259" y="3044298"/>
            <a:ext cx="2400296" cy="1415617"/>
            <a:chOff x="1506551" y="2811491"/>
            <a:chExt cx="2382098" cy="1415617"/>
          </a:xfrm>
        </p:grpSpPr>
        <p:sp>
          <p:nvSpPr>
            <p:cNvPr id="13" name="Rectangle 12">
              <a:extLst>
                <a:ext uri="{FF2B5EF4-FFF2-40B4-BE49-F238E27FC236}">
                  <a16:creationId xmlns:a16="http://schemas.microsoft.com/office/drawing/2014/main" id="{EFEE00BE-F960-F7F9-E6EE-245618130A51}"/>
                </a:ext>
              </a:extLst>
            </p:cNvPr>
            <p:cNvSpPr/>
            <p:nvPr/>
          </p:nvSpPr>
          <p:spPr>
            <a:xfrm>
              <a:off x="1506551" y="2811491"/>
              <a:ext cx="1385999" cy="1415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Epigenomics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Genomics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Transcriptomics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Proteomics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Metabolomics</a:t>
              </a:r>
            </a:p>
          </p:txBody>
        </p:sp>
        <p:sp>
          <p:nvSpPr>
            <p:cNvPr id="15" name="Rectangle 14">
              <a:extLst>
                <a:ext uri="{FF2B5EF4-FFF2-40B4-BE49-F238E27FC236}">
                  <a16:creationId xmlns:a16="http://schemas.microsoft.com/office/drawing/2014/main" id="{9EEFC0DA-68CF-02C5-15F2-5E37A6A063AC}"/>
                </a:ext>
              </a:extLst>
            </p:cNvPr>
            <p:cNvSpPr/>
            <p:nvPr/>
          </p:nvSpPr>
          <p:spPr>
            <a:xfrm>
              <a:off x="2640915" y="2817656"/>
              <a:ext cx="1247734" cy="1403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Glycomics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Single cell</a:t>
              </a:r>
            </a:p>
            <a:p>
              <a:pPr marL="176213" indent="-176213">
                <a:spcAft>
                  <a:spcPts val="900"/>
                </a:spcAft>
                <a:buFont typeface="Wingdings" panose="05000000000000000000" pitchFamily="2" charset="2"/>
                <a:buChar char="q"/>
              </a:pPr>
              <a:r>
                <a:rPr lang="en-US" sz="1000" dirty="0">
                  <a:solidFill>
                    <a:srgbClr val="7F7F7F"/>
                  </a:solidFill>
                  <a:latin typeface="Proxima Nova Rg"/>
                </a:rPr>
                <a:t>Lipidomics</a:t>
              </a:r>
            </a:p>
            <a:p>
              <a:pPr marL="176213" indent="-176213">
                <a:spcAft>
                  <a:spcPts val="900"/>
                </a:spcAft>
                <a:buFont typeface="Wingdings" panose="05000000000000000000" pitchFamily="2" charset="2"/>
                <a:buChar char="q"/>
              </a:pPr>
              <a:r>
                <a:rPr lang="en-US" sz="1000" dirty="0">
                  <a:solidFill>
                    <a:srgbClr val="7F7F7F"/>
                  </a:solidFill>
                  <a:latin typeface="Proxima Nova Rg"/>
                </a:rPr>
                <a:t>Metagenomics </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a:p>
              <a:pPr marL="176213" indent="-176213">
                <a:spcAft>
                  <a:spcPts val="900"/>
                </a:spcAft>
                <a:buFont typeface="Wingdings" panose="05000000000000000000" pitchFamily="2" charset="2"/>
                <a:buChar char="q"/>
              </a:pPr>
              <a:endParaRPr lang="en-US" sz="1000" dirty="0">
                <a:solidFill>
                  <a:srgbClr val="7F7F7F"/>
                </a:solidFill>
                <a:latin typeface="Proxima Nova Rg"/>
              </a:endParaRPr>
            </a:p>
          </p:txBody>
        </p:sp>
      </p:grpSp>
      <p:grpSp>
        <p:nvGrpSpPr>
          <p:cNvPr id="31" name="Group 30">
            <a:extLst>
              <a:ext uri="{FF2B5EF4-FFF2-40B4-BE49-F238E27FC236}">
                <a16:creationId xmlns:a16="http://schemas.microsoft.com/office/drawing/2014/main" id="{43F83DF7-27F6-9432-9895-2948770FD444}"/>
              </a:ext>
            </a:extLst>
          </p:cNvPr>
          <p:cNvGrpSpPr/>
          <p:nvPr/>
        </p:nvGrpSpPr>
        <p:grpSpPr>
          <a:xfrm>
            <a:off x="8173607" y="2502388"/>
            <a:ext cx="2366533" cy="822960"/>
            <a:chOff x="4683332" y="2860254"/>
            <a:chExt cx="2348591" cy="822960"/>
          </a:xfrm>
        </p:grpSpPr>
        <p:sp>
          <p:nvSpPr>
            <p:cNvPr id="32" name="Arrow: Right 31">
              <a:extLst>
                <a:ext uri="{FF2B5EF4-FFF2-40B4-BE49-F238E27FC236}">
                  <a16:creationId xmlns:a16="http://schemas.microsoft.com/office/drawing/2014/main" id="{A2A2C40D-6B0C-332B-3DF1-6F780E4B9133}"/>
                </a:ext>
              </a:extLst>
            </p:cNvPr>
            <p:cNvSpPr/>
            <p:nvPr/>
          </p:nvSpPr>
          <p:spPr>
            <a:xfrm>
              <a:off x="4683332"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75A7F6D6-CFB5-CB78-B8B5-B29B334A9814}"/>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Google Shape;99;g16c601cbab4_0_189">
              <a:extLst>
                <a:ext uri="{FF2B5EF4-FFF2-40B4-BE49-F238E27FC236}">
                  <a16:creationId xmlns:a16="http://schemas.microsoft.com/office/drawing/2014/main" id="{A8CE2E69-E8FF-83D8-1421-AC776AF109B7}"/>
                </a:ext>
              </a:extLst>
            </p:cNvPr>
            <p:cNvSpPr txBox="1"/>
            <p:nvPr/>
          </p:nvSpPr>
          <p:spPr>
            <a:xfrm>
              <a:off x="5049091" y="3105158"/>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Operationalize</a:t>
              </a:r>
              <a:endParaRPr sz="1400" b="1" dirty="0">
                <a:solidFill>
                  <a:srgbClr val="7F7F7F"/>
                </a:solidFill>
                <a:latin typeface="Proxima Nova Rg"/>
                <a:sym typeface="Proxima Nova"/>
              </a:endParaRPr>
            </a:p>
          </p:txBody>
        </p:sp>
      </p:grpSp>
      <p:grpSp>
        <p:nvGrpSpPr>
          <p:cNvPr id="35" name="Group 34">
            <a:extLst>
              <a:ext uri="{FF2B5EF4-FFF2-40B4-BE49-F238E27FC236}">
                <a16:creationId xmlns:a16="http://schemas.microsoft.com/office/drawing/2014/main" id="{061566D3-D6B6-8E4B-76E9-C7312DA2BA9E}"/>
              </a:ext>
            </a:extLst>
          </p:cNvPr>
          <p:cNvGrpSpPr/>
          <p:nvPr/>
        </p:nvGrpSpPr>
        <p:grpSpPr>
          <a:xfrm>
            <a:off x="9962963" y="2502388"/>
            <a:ext cx="1608954" cy="822960"/>
            <a:chOff x="4745204" y="2860254"/>
            <a:chExt cx="1596757" cy="822960"/>
          </a:xfrm>
        </p:grpSpPr>
        <p:sp>
          <p:nvSpPr>
            <p:cNvPr id="36" name="Arrow: Right 35">
              <a:extLst>
                <a:ext uri="{FF2B5EF4-FFF2-40B4-BE49-F238E27FC236}">
                  <a16:creationId xmlns:a16="http://schemas.microsoft.com/office/drawing/2014/main" id="{CB6E444A-F4C6-DCAA-26DD-1ABA15B1ACD8}"/>
                </a:ext>
              </a:extLst>
            </p:cNvPr>
            <p:cNvSpPr/>
            <p:nvPr/>
          </p:nvSpPr>
          <p:spPr>
            <a:xfrm>
              <a:off x="4745204" y="3191507"/>
              <a:ext cx="365760"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AB8D3A3-4CF6-98B3-98A6-C37D21162AEC}"/>
                </a:ext>
              </a:extLst>
            </p:cNvPr>
            <p:cNvCxnSpPr>
              <a:cxnSpLocks/>
            </p:cNvCxnSpPr>
            <p:nvPr/>
          </p:nvCxnSpPr>
          <p:spPr>
            <a:xfrm>
              <a:off x="4909697" y="2860254"/>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38" name="Google Shape;99;g16c601cbab4_0_189">
              <a:extLst>
                <a:ext uri="{FF2B5EF4-FFF2-40B4-BE49-F238E27FC236}">
                  <a16:creationId xmlns:a16="http://schemas.microsoft.com/office/drawing/2014/main" id="{42C5CE4C-C1CE-7926-8E1D-7865A21D42A2}"/>
                </a:ext>
              </a:extLst>
            </p:cNvPr>
            <p:cNvSpPr txBox="1"/>
            <p:nvPr/>
          </p:nvSpPr>
          <p:spPr>
            <a:xfrm>
              <a:off x="5215036" y="3113845"/>
              <a:ext cx="1126925"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Analyze</a:t>
              </a:r>
            </a:p>
          </p:txBody>
        </p:sp>
      </p:grpSp>
      <p:sp>
        <p:nvSpPr>
          <p:cNvPr id="43" name="Google Shape;99;g16c601cbab4_0_189">
            <a:extLst>
              <a:ext uri="{FF2B5EF4-FFF2-40B4-BE49-F238E27FC236}">
                <a16:creationId xmlns:a16="http://schemas.microsoft.com/office/drawing/2014/main" id="{8E07483A-BB2A-5A17-7696-B0A78C670690}"/>
              </a:ext>
            </a:extLst>
          </p:cNvPr>
          <p:cNvSpPr txBox="1"/>
          <p:nvPr/>
        </p:nvSpPr>
        <p:spPr>
          <a:xfrm>
            <a:off x="4095443" y="2735322"/>
            <a:ext cx="1249574"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Metadata </a:t>
            </a:r>
          </a:p>
        </p:txBody>
      </p:sp>
      <p:sp>
        <p:nvSpPr>
          <p:cNvPr id="44" name="Left Bracket 43">
            <a:extLst>
              <a:ext uri="{FF2B5EF4-FFF2-40B4-BE49-F238E27FC236}">
                <a16:creationId xmlns:a16="http://schemas.microsoft.com/office/drawing/2014/main" id="{2066EAF4-96BB-F91C-0A48-ECCAD741AACE}"/>
              </a:ext>
            </a:extLst>
          </p:cNvPr>
          <p:cNvSpPr/>
          <p:nvPr/>
        </p:nvSpPr>
        <p:spPr>
          <a:xfrm rot="5400000">
            <a:off x="5921835" y="-4607453"/>
            <a:ext cx="381538" cy="11919222"/>
          </a:xfrm>
          <a:prstGeom prst="leftBracket">
            <a:avLst/>
          </a:prstGeom>
          <a:noFill/>
          <a:ln w="12700">
            <a:solidFill>
              <a:srgbClr val="409537">
                <a:alpha val="81961"/>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Google Shape;99;g16c601cbab4_0_189">
            <a:extLst>
              <a:ext uri="{FF2B5EF4-FFF2-40B4-BE49-F238E27FC236}">
                <a16:creationId xmlns:a16="http://schemas.microsoft.com/office/drawing/2014/main" id="{6A82F853-5402-1FE0-5F97-BAD2E03B640F}"/>
              </a:ext>
            </a:extLst>
          </p:cNvPr>
          <p:cNvSpPr txBox="1"/>
          <p:nvPr/>
        </p:nvSpPr>
        <p:spPr>
          <a:xfrm>
            <a:off x="4214899" y="874928"/>
            <a:ext cx="3669261" cy="553316"/>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Project Management / Collaboration</a:t>
            </a:r>
          </a:p>
          <a:p>
            <a:pPr marL="0" marR="0" lvl="0" indent="0" algn="ctr" rtl="0">
              <a:lnSpc>
                <a:spcPct val="107000"/>
              </a:lnSpc>
              <a:spcBef>
                <a:spcPts val="0"/>
              </a:spcBef>
              <a:spcAft>
                <a:spcPts val="0"/>
              </a:spcAft>
              <a:buClr>
                <a:srgbClr val="000000"/>
              </a:buClr>
              <a:buSzPts val="1800"/>
              <a:buFont typeface="Arial"/>
              <a:buNone/>
            </a:pPr>
            <a:r>
              <a:rPr lang="en-US" sz="1400" b="1" dirty="0">
                <a:solidFill>
                  <a:srgbClr val="7F7F7F"/>
                </a:solidFill>
                <a:latin typeface="Proxima Nova Rg"/>
                <a:sym typeface="Proxima Nova"/>
              </a:rPr>
              <a:t>FAIR Data </a:t>
            </a:r>
          </a:p>
        </p:txBody>
      </p:sp>
      <p:cxnSp>
        <p:nvCxnSpPr>
          <p:cNvPr id="72" name="Straight Arrow Connector 71">
            <a:extLst>
              <a:ext uri="{FF2B5EF4-FFF2-40B4-BE49-F238E27FC236}">
                <a16:creationId xmlns:a16="http://schemas.microsoft.com/office/drawing/2014/main" id="{E7C599C8-6DE7-790C-9309-B9CFEECE23ED}"/>
              </a:ext>
            </a:extLst>
          </p:cNvPr>
          <p:cNvCxnSpPr>
            <a:cxnSpLocks/>
          </p:cNvCxnSpPr>
          <p:nvPr/>
        </p:nvCxnSpPr>
        <p:spPr>
          <a:xfrm>
            <a:off x="6008296" y="1428244"/>
            <a:ext cx="0" cy="320040"/>
          </a:xfrm>
          <a:prstGeom prst="straightConnector1">
            <a:avLst/>
          </a:prstGeom>
          <a:ln w="6350">
            <a:solidFill>
              <a:srgbClr val="FE7F65"/>
            </a:solidFill>
            <a:prstDash val="dash"/>
            <a:headEnd type="stealth"/>
            <a:tailEnd type="stealth"/>
          </a:ln>
        </p:spPr>
        <p:style>
          <a:lnRef idx="1">
            <a:schemeClr val="accent1"/>
          </a:lnRef>
          <a:fillRef idx="0">
            <a:schemeClr val="accent1"/>
          </a:fillRef>
          <a:effectRef idx="0">
            <a:schemeClr val="accent1"/>
          </a:effectRef>
          <a:fontRef idx="minor">
            <a:schemeClr val="tx1"/>
          </a:fontRef>
        </p:style>
      </p:cxnSp>
      <p:pic>
        <p:nvPicPr>
          <p:cNvPr id="1028" name="Picture 4" descr="import data Icon - Free PNG &amp; SVG 2018305 - Noun Project">
            <a:extLst>
              <a:ext uri="{FF2B5EF4-FFF2-40B4-BE49-F238E27FC236}">
                <a16:creationId xmlns:a16="http://schemas.microsoft.com/office/drawing/2014/main" id="{323EC6DB-1C31-491C-380E-AB4DF6021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024" y="2402998"/>
            <a:ext cx="370955" cy="3709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chanical gears - Free icons">
            <a:extLst>
              <a:ext uri="{FF2B5EF4-FFF2-40B4-BE49-F238E27FC236}">
                <a16:creationId xmlns:a16="http://schemas.microsoft.com/office/drawing/2014/main" id="{D9B372B2-C473-86CF-26A9-61669ACEB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3385" y="2463612"/>
            <a:ext cx="340457" cy="3404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s Icons - Free SVG &amp; PNG Insights Images - Noun Project">
            <a:extLst>
              <a:ext uri="{FF2B5EF4-FFF2-40B4-BE49-F238E27FC236}">
                <a16:creationId xmlns:a16="http://schemas.microsoft.com/office/drawing/2014/main" id="{5C3F0973-8BD0-AC8C-C8BC-EDFFD17CD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6290" y="2407108"/>
            <a:ext cx="358711" cy="35871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FB5D7B59-06AE-3278-A54F-FC02929330B5}"/>
              </a:ext>
            </a:extLst>
          </p:cNvPr>
          <p:cNvGrpSpPr/>
          <p:nvPr/>
        </p:nvGrpSpPr>
        <p:grpSpPr>
          <a:xfrm>
            <a:off x="6733168" y="2461642"/>
            <a:ext cx="2577903" cy="822960"/>
            <a:chOff x="4442802" y="2818657"/>
            <a:chExt cx="2558355" cy="822960"/>
          </a:xfrm>
        </p:grpSpPr>
        <p:sp>
          <p:nvSpPr>
            <p:cNvPr id="19" name="Arrow: Right 18">
              <a:extLst>
                <a:ext uri="{FF2B5EF4-FFF2-40B4-BE49-F238E27FC236}">
                  <a16:creationId xmlns:a16="http://schemas.microsoft.com/office/drawing/2014/main" id="{9746136E-500F-7BB8-33E0-FCC164B4E7A6}"/>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A5E2C11E-03FA-5E6C-0FBB-CD7A8E268428}"/>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sp>
          <p:nvSpPr>
            <p:cNvPr id="24" name="Google Shape;99;g16c601cbab4_0_189">
              <a:extLst>
                <a:ext uri="{FF2B5EF4-FFF2-40B4-BE49-F238E27FC236}">
                  <a16:creationId xmlns:a16="http://schemas.microsoft.com/office/drawing/2014/main" id="{082946FD-044C-59DB-46EB-C0AB86F2EC56}"/>
                </a:ext>
              </a:extLst>
            </p:cNvPr>
            <p:cNvSpPr txBox="1"/>
            <p:nvPr/>
          </p:nvSpPr>
          <p:spPr>
            <a:xfrm>
              <a:off x="5018325" y="3123435"/>
              <a:ext cx="1982832"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Import</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grpSp>
      <p:sp>
        <p:nvSpPr>
          <p:cNvPr id="73" name="Google Shape;139;p9">
            <a:extLst>
              <a:ext uri="{FF2B5EF4-FFF2-40B4-BE49-F238E27FC236}">
                <a16:creationId xmlns:a16="http://schemas.microsoft.com/office/drawing/2014/main" id="{357574FB-8B90-1006-6CDC-5484956624FC}"/>
              </a:ext>
            </a:extLst>
          </p:cNvPr>
          <p:cNvSpPr txBox="1"/>
          <p:nvPr/>
        </p:nvSpPr>
        <p:spPr>
          <a:xfrm>
            <a:off x="7066350" y="3363245"/>
            <a:ext cx="1335352"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Illumina</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PacBio</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Nanopore</a:t>
            </a:r>
            <a:endParaRPr sz="1000" dirty="0">
              <a:solidFill>
                <a:srgbClr val="7F7F7F"/>
              </a:solidFill>
              <a:latin typeface="Proxima Nova Rg"/>
              <a:sym typeface="Arial"/>
            </a:endParaRPr>
          </a:p>
        </p:txBody>
      </p:sp>
      <p:pic>
        <p:nvPicPr>
          <p:cNvPr id="1032" name="Picture 8" descr="Workflow - Free arrows icons">
            <a:extLst>
              <a:ext uri="{FF2B5EF4-FFF2-40B4-BE49-F238E27FC236}">
                <a16:creationId xmlns:a16="http://schemas.microsoft.com/office/drawing/2014/main" id="{5123104E-B470-5ACC-ADFF-45B652DBFE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805" y="2397852"/>
            <a:ext cx="322118" cy="322118"/>
          </a:xfrm>
          <a:prstGeom prst="rect">
            <a:avLst/>
          </a:prstGeom>
          <a:noFill/>
          <a:extLst>
            <a:ext uri="{909E8E84-426E-40DD-AFC4-6F175D3DCCD1}">
              <a14:hiddenFill xmlns:a14="http://schemas.microsoft.com/office/drawing/2010/main">
                <a:solidFill>
                  <a:srgbClr val="FFFFFF"/>
                </a:solidFill>
              </a14:hiddenFill>
            </a:ext>
          </a:extLst>
        </p:spPr>
      </p:pic>
      <p:sp>
        <p:nvSpPr>
          <p:cNvPr id="78" name="Google Shape;139;p9">
            <a:extLst>
              <a:ext uri="{FF2B5EF4-FFF2-40B4-BE49-F238E27FC236}">
                <a16:creationId xmlns:a16="http://schemas.microsoft.com/office/drawing/2014/main" id="{A57E5FE4-3201-7246-D598-7C3E1ED89964}"/>
              </a:ext>
            </a:extLst>
          </p:cNvPr>
          <p:cNvSpPr txBox="1"/>
          <p:nvPr/>
        </p:nvSpPr>
        <p:spPr>
          <a:xfrm>
            <a:off x="8401702" y="3363245"/>
            <a:ext cx="1795708"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Data Processing</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Full control</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Versioning/provenance </a:t>
            </a:r>
            <a:endParaRPr sz="1000" dirty="0">
              <a:solidFill>
                <a:srgbClr val="7F7F7F"/>
              </a:solidFill>
              <a:latin typeface="Proxima Nova Rg"/>
              <a:sym typeface="Arial"/>
            </a:endParaRPr>
          </a:p>
        </p:txBody>
      </p:sp>
      <p:sp>
        <p:nvSpPr>
          <p:cNvPr id="12" name="Google Shape;99;g16c601cbab4_0_189">
            <a:extLst>
              <a:ext uri="{FF2B5EF4-FFF2-40B4-BE49-F238E27FC236}">
                <a16:creationId xmlns:a16="http://schemas.microsoft.com/office/drawing/2014/main" id="{ADB1738B-B3C9-C961-9B05-6C119DD56F8B}"/>
              </a:ext>
            </a:extLst>
          </p:cNvPr>
          <p:cNvSpPr txBox="1"/>
          <p:nvPr/>
        </p:nvSpPr>
        <p:spPr>
          <a:xfrm>
            <a:off x="355916" y="2468336"/>
            <a:ext cx="792698" cy="421614"/>
          </a:xfrm>
          <a:prstGeom prst="rect">
            <a:avLst/>
          </a:prstGeom>
          <a:noFill/>
          <a:ln>
            <a:noFill/>
          </a:ln>
        </p:spPr>
        <p:txBody>
          <a:bodyPr spcFirstLastPara="1" wrap="square" lIns="91425" tIns="45700" rIns="91425" bIns="45700" anchor="ctr" anchorCtr="0">
            <a:spAutoFit/>
          </a:bodyPr>
          <a:lstStyle/>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Reference</a:t>
            </a:r>
          </a:p>
          <a:p>
            <a:pPr marL="0" marR="0" lvl="0" indent="0" algn="ctr" rtl="0">
              <a:lnSpc>
                <a:spcPct val="107000"/>
              </a:lnSpc>
              <a:spcBef>
                <a:spcPts val="0"/>
              </a:spcBef>
              <a:buClr>
                <a:srgbClr val="000000"/>
              </a:buClr>
              <a:buSzPts val="1800"/>
              <a:buFont typeface="Arial"/>
              <a:buNone/>
            </a:pPr>
            <a:r>
              <a:rPr lang="en-US" sz="1000" b="0" i="0" u="none" strike="noStrike" cap="none" dirty="0">
                <a:solidFill>
                  <a:srgbClr val="7F7F7F"/>
                </a:solidFill>
                <a:latin typeface="Proxima Nova Rg"/>
                <a:ea typeface="Proxima Nova Rg"/>
                <a:cs typeface="Proxima Nova Rg"/>
                <a:sym typeface="Proxima Nova"/>
              </a:rPr>
              <a:t>Data</a:t>
            </a:r>
          </a:p>
        </p:txBody>
      </p:sp>
      <p:sp>
        <p:nvSpPr>
          <p:cNvPr id="21" name="Arrow: Right 20">
            <a:extLst>
              <a:ext uri="{FF2B5EF4-FFF2-40B4-BE49-F238E27FC236}">
                <a16:creationId xmlns:a16="http://schemas.microsoft.com/office/drawing/2014/main" id="{173174D8-0BC9-C042-0F17-041728986ACB}"/>
              </a:ext>
            </a:extLst>
          </p:cNvPr>
          <p:cNvSpPr/>
          <p:nvPr/>
        </p:nvSpPr>
        <p:spPr>
          <a:xfrm>
            <a:off x="1107048" y="2555012"/>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A4B2D61-42A8-6360-205C-549170ADE134}"/>
              </a:ext>
            </a:extLst>
          </p:cNvPr>
          <p:cNvSpPr/>
          <p:nvPr/>
        </p:nvSpPr>
        <p:spPr>
          <a:xfrm>
            <a:off x="1478436" y="2406646"/>
            <a:ext cx="879386"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Internal</a:t>
            </a:r>
          </a:p>
          <a:p>
            <a:pPr marL="176213" indent="-176213">
              <a:spcAft>
                <a:spcPts val="900"/>
              </a:spcAft>
              <a:buFont typeface="Wingdings" panose="05000000000000000000" pitchFamily="2" charset="2"/>
              <a:buChar char="q"/>
            </a:pPr>
            <a:r>
              <a:rPr lang="en-US" sz="1000" dirty="0">
                <a:solidFill>
                  <a:srgbClr val="7F7F7F"/>
                </a:solidFill>
                <a:latin typeface="Proxima Nova Rg"/>
              </a:rPr>
              <a:t>Public</a:t>
            </a:r>
          </a:p>
        </p:txBody>
      </p:sp>
      <p:sp>
        <p:nvSpPr>
          <p:cNvPr id="40" name="Rectangle 39">
            <a:extLst>
              <a:ext uri="{FF2B5EF4-FFF2-40B4-BE49-F238E27FC236}">
                <a16:creationId xmlns:a16="http://schemas.microsoft.com/office/drawing/2014/main" id="{1A032832-48CB-7A51-5FD5-887AE7BD80EF}"/>
              </a:ext>
            </a:extLst>
          </p:cNvPr>
          <p:cNvSpPr/>
          <p:nvPr/>
        </p:nvSpPr>
        <p:spPr>
          <a:xfrm>
            <a:off x="2625793" y="2406646"/>
            <a:ext cx="993731" cy="58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indent="-176213">
              <a:spcAft>
                <a:spcPts val="900"/>
              </a:spcAft>
              <a:buFont typeface="Wingdings" panose="05000000000000000000" pitchFamily="2" charset="2"/>
              <a:buChar char="q"/>
            </a:pPr>
            <a:r>
              <a:rPr lang="en-US" sz="1000" dirty="0">
                <a:solidFill>
                  <a:srgbClr val="7F7F7F"/>
                </a:solidFill>
                <a:latin typeface="Proxima Nova Rg"/>
              </a:rPr>
              <a:t>3rd Party</a:t>
            </a:r>
          </a:p>
          <a:p>
            <a:pPr marL="176213" indent="-176213">
              <a:spcAft>
                <a:spcPts val="900"/>
              </a:spcAft>
              <a:buFont typeface="Wingdings" panose="05000000000000000000" pitchFamily="2" charset="2"/>
              <a:buChar char="q"/>
            </a:pPr>
            <a:r>
              <a:rPr lang="en-US" sz="1000" dirty="0">
                <a:solidFill>
                  <a:srgbClr val="7F7F7F"/>
                </a:solidFill>
                <a:latin typeface="Proxima Nova Rg"/>
              </a:rPr>
              <a:t>Other</a:t>
            </a:r>
          </a:p>
        </p:txBody>
      </p:sp>
      <p:sp>
        <p:nvSpPr>
          <p:cNvPr id="46" name="Rectangle: Rounded Corners 45">
            <a:extLst>
              <a:ext uri="{FF2B5EF4-FFF2-40B4-BE49-F238E27FC236}">
                <a16:creationId xmlns:a16="http://schemas.microsoft.com/office/drawing/2014/main" id="{89BD71C6-DB22-EA8A-AB89-EA4DC3A60D14}"/>
              </a:ext>
            </a:extLst>
          </p:cNvPr>
          <p:cNvSpPr/>
          <p:nvPr/>
        </p:nvSpPr>
        <p:spPr>
          <a:xfrm>
            <a:off x="1194529" y="2406081"/>
            <a:ext cx="2511131" cy="499867"/>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3AA5C234-246F-7EF9-61D6-CD33BB42FD4A}"/>
              </a:ext>
            </a:extLst>
          </p:cNvPr>
          <p:cNvSpPr/>
          <p:nvPr/>
        </p:nvSpPr>
        <p:spPr>
          <a:xfrm>
            <a:off x="1194529" y="3055423"/>
            <a:ext cx="2511131" cy="1269994"/>
          </a:xfrm>
          <a:prstGeom prst="roundRect">
            <a:avLst/>
          </a:prstGeom>
          <a:noFill/>
          <a:ln w="6350">
            <a:solidFill>
              <a:srgbClr val="6697C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6FF1EF02-8FC2-3F49-5829-AC6A8D3F27E6}"/>
              </a:ext>
            </a:extLst>
          </p:cNvPr>
          <p:cNvGrpSpPr/>
          <p:nvPr/>
        </p:nvGrpSpPr>
        <p:grpSpPr>
          <a:xfrm>
            <a:off x="2179552" y="5882420"/>
            <a:ext cx="7980218" cy="908860"/>
            <a:chOff x="2189018" y="5680681"/>
            <a:chExt cx="7980218" cy="908860"/>
          </a:xfrm>
        </p:grpSpPr>
        <p:sp>
          <p:nvSpPr>
            <p:cNvPr id="54" name="Google Shape;265;p10">
              <a:extLst>
                <a:ext uri="{FF2B5EF4-FFF2-40B4-BE49-F238E27FC236}">
                  <a16:creationId xmlns:a16="http://schemas.microsoft.com/office/drawing/2014/main" id="{05B4B240-D624-F02D-7BA9-22FFC02788B3}"/>
                </a:ext>
              </a:extLst>
            </p:cNvPr>
            <p:cNvSpPr/>
            <p:nvPr/>
          </p:nvSpPr>
          <p:spPr>
            <a:xfrm>
              <a:off x="2189018" y="5680681"/>
              <a:ext cx="7980218" cy="908860"/>
            </a:xfrm>
            <a:prstGeom prst="rightArrow">
              <a:avLst>
                <a:gd name="adj1" fmla="val 50000"/>
                <a:gd name="adj2" fmla="val 50000"/>
              </a:avLst>
            </a:prstGeom>
            <a:gradFill>
              <a:gsLst>
                <a:gs pos="0">
                  <a:schemeClr val="lt1"/>
                </a:gs>
                <a:gs pos="77000">
                  <a:srgbClr val="7F7F7F"/>
                </a:gs>
                <a:gs pos="100000">
                  <a:srgbClr val="7F7F7F"/>
                </a:gs>
              </a:gsLst>
              <a:lin ang="2700000" scaled="0"/>
            </a:gra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3599"/>
                <a:buFont typeface="Arial"/>
                <a:buNone/>
              </a:pPr>
              <a:endParaRPr sz="3599" b="0" i="0" u="none" strike="noStrike" cap="none" dirty="0">
                <a:solidFill>
                  <a:schemeClr val="dk1"/>
                </a:solidFill>
                <a:latin typeface="Arial"/>
                <a:ea typeface="Arial"/>
                <a:cs typeface="Arial"/>
                <a:sym typeface="Arial"/>
              </a:endParaRPr>
            </a:p>
          </p:txBody>
        </p:sp>
        <p:sp>
          <p:nvSpPr>
            <p:cNvPr id="55" name="Google Shape;277;p10">
              <a:extLst>
                <a:ext uri="{FF2B5EF4-FFF2-40B4-BE49-F238E27FC236}">
                  <a16:creationId xmlns:a16="http://schemas.microsoft.com/office/drawing/2014/main" id="{F0849BF0-D5F4-13BD-5B15-8C3363EEE3FE}"/>
                </a:ext>
              </a:extLst>
            </p:cNvPr>
            <p:cNvSpPr txBox="1"/>
            <p:nvPr/>
          </p:nvSpPr>
          <p:spPr>
            <a:xfrm>
              <a:off x="3391310" y="5839613"/>
              <a:ext cx="5575634" cy="61923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3200"/>
                <a:buFont typeface="Arial"/>
                <a:buNone/>
              </a:pPr>
              <a:r>
                <a:rPr lang="en-US" sz="3200" b="0" i="1" u="none" strike="noStrike" cap="none" dirty="0">
                  <a:solidFill>
                    <a:schemeClr val="bg1"/>
                  </a:solidFill>
                  <a:latin typeface="Poppins" panose="00000500000000000000" pitchFamily="2" charset="0"/>
                  <a:ea typeface="Proxima Nova Rg"/>
                  <a:cs typeface="Poppins" panose="00000500000000000000" pitchFamily="2" charset="0"/>
                  <a:sym typeface="Proxima Nova"/>
                </a:rPr>
                <a:t>Science Accelerated</a:t>
              </a:r>
              <a:endParaRPr sz="3200" b="0" i="0" u="none" strike="noStrike" cap="none" dirty="0">
                <a:solidFill>
                  <a:schemeClr val="bg1"/>
                </a:solidFill>
                <a:latin typeface="Poppins" panose="00000500000000000000" pitchFamily="2" charset="0"/>
                <a:ea typeface="Proxima Nova Rg"/>
                <a:cs typeface="Poppins" panose="00000500000000000000" pitchFamily="2" charset="0"/>
                <a:sym typeface="Proxima Nova"/>
              </a:endParaRPr>
            </a:p>
          </p:txBody>
        </p:sp>
      </p:grpSp>
      <p:sp>
        <p:nvSpPr>
          <p:cNvPr id="16" name="Google Shape;152;p9">
            <a:extLst>
              <a:ext uri="{FF2B5EF4-FFF2-40B4-BE49-F238E27FC236}">
                <a16:creationId xmlns:a16="http://schemas.microsoft.com/office/drawing/2014/main" id="{0561CB5C-87AE-B105-A2FD-D90425419200}"/>
              </a:ext>
            </a:extLst>
          </p:cNvPr>
          <p:cNvSpPr/>
          <p:nvPr/>
        </p:nvSpPr>
        <p:spPr>
          <a:xfrm>
            <a:off x="152992" y="1611605"/>
            <a:ext cx="11749799" cy="4179380"/>
          </a:xfrm>
          <a:prstGeom prst="roundRect">
            <a:avLst>
              <a:gd name="adj" fmla="val 16667"/>
            </a:avLst>
          </a:prstGeom>
          <a:noFill/>
          <a:ln w="12700" cap="flat" cmpd="sng">
            <a:solidFill>
              <a:srgbClr val="6697C2"/>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6" name="Rectangle 25">
            <a:extLst>
              <a:ext uri="{FF2B5EF4-FFF2-40B4-BE49-F238E27FC236}">
                <a16:creationId xmlns:a16="http://schemas.microsoft.com/office/drawing/2014/main" id="{D909F618-94BF-DF5A-CF0E-13CC64416347}"/>
              </a:ext>
            </a:extLst>
          </p:cNvPr>
          <p:cNvSpPr/>
          <p:nvPr/>
        </p:nvSpPr>
        <p:spPr>
          <a:xfrm>
            <a:off x="4987944" y="4304650"/>
            <a:ext cx="2217911" cy="944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3DCED83F-390D-9839-919A-BC0B1058ED1E}"/>
              </a:ext>
            </a:extLst>
          </p:cNvPr>
          <p:cNvCxnSpPr>
            <a:cxnSpLocks/>
          </p:cNvCxnSpPr>
          <p:nvPr/>
        </p:nvCxnSpPr>
        <p:spPr>
          <a:xfrm>
            <a:off x="11084952" y="3576751"/>
            <a:ext cx="350579" cy="0"/>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E0C9C71-C4FF-C34C-27B1-4C7BE5A8AF43}"/>
              </a:ext>
            </a:extLst>
          </p:cNvPr>
          <p:cNvCxnSpPr>
            <a:cxnSpLocks/>
          </p:cNvCxnSpPr>
          <p:nvPr/>
        </p:nvCxnSpPr>
        <p:spPr>
          <a:xfrm flipV="1">
            <a:off x="11435531" y="2159427"/>
            <a:ext cx="0" cy="1381918"/>
          </a:xfrm>
          <a:prstGeom prst="straightConnector1">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FCFF93E-1EA1-0999-5B96-3E4A984DED0A}"/>
              </a:ext>
            </a:extLst>
          </p:cNvPr>
          <p:cNvCxnSpPr>
            <a:cxnSpLocks/>
          </p:cNvCxnSpPr>
          <p:nvPr/>
        </p:nvCxnSpPr>
        <p:spPr>
          <a:xfrm>
            <a:off x="3081500" y="2124000"/>
            <a:ext cx="8354031" cy="4254"/>
          </a:xfrm>
          <a:prstGeom prst="straightConnector1">
            <a:avLst/>
          </a:prstGeom>
          <a:ln w="25400">
            <a:solidFill>
              <a:srgbClr val="FF0000"/>
            </a:solidFill>
            <a:prstDash val="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289277C7-5A7E-4BB3-A396-267E29E80118}"/>
              </a:ext>
            </a:extLst>
          </p:cNvPr>
          <p:cNvSpPr/>
          <p:nvPr/>
        </p:nvSpPr>
        <p:spPr>
          <a:xfrm>
            <a:off x="3827520" y="2837550"/>
            <a:ext cx="36855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oogle Shape;139;p9">
            <a:extLst>
              <a:ext uri="{FF2B5EF4-FFF2-40B4-BE49-F238E27FC236}">
                <a16:creationId xmlns:a16="http://schemas.microsoft.com/office/drawing/2014/main" id="{0A91EAD6-1E96-3CC7-9692-6846070BD8EF}"/>
              </a:ext>
            </a:extLst>
          </p:cNvPr>
          <p:cNvSpPr txBox="1"/>
          <p:nvPr/>
        </p:nvSpPr>
        <p:spPr>
          <a:xfrm>
            <a:off x="4196074" y="3363245"/>
            <a:ext cx="1381509" cy="5539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Integrated</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Customizable</a:t>
            </a:r>
          </a:p>
          <a:p>
            <a:pPr marL="171450" marR="0" lvl="0" indent="-171450" algn="l" rtl="0">
              <a:lnSpc>
                <a:spcPct val="100000"/>
              </a:lnSpc>
              <a:spcBef>
                <a:spcPts val="0"/>
              </a:spcBef>
              <a:spcAft>
                <a:spcPts val="0"/>
              </a:spcAft>
              <a:buClr>
                <a:srgbClr val="000000"/>
              </a:buClr>
              <a:buSzPts val="1100"/>
              <a:buFont typeface="Arial" panose="020B0604020202020204" pitchFamily="34" charset="0"/>
              <a:buChar char="•"/>
            </a:pPr>
            <a:r>
              <a:rPr lang="en-US" sz="1000" dirty="0">
                <a:solidFill>
                  <a:srgbClr val="7F7F7F"/>
                </a:solidFill>
                <a:latin typeface="Proxima Nova Rg"/>
                <a:sym typeface="Proxima Nova"/>
              </a:rPr>
              <a:t>Metadata server</a:t>
            </a:r>
            <a:endParaRPr sz="1000" dirty="0">
              <a:solidFill>
                <a:srgbClr val="7F7F7F"/>
              </a:solidFill>
              <a:latin typeface="Proxima Nova Rg"/>
              <a:sym typeface="Arial"/>
            </a:endParaRPr>
          </a:p>
        </p:txBody>
      </p:sp>
      <p:pic>
        <p:nvPicPr>
          <p:cNvPr id="1026" name="Picture 2" descr="Metadata Icons - Free SVG &amp; PNG Metadata Images - Noun Project">
            <a:extLst>
              <a:ext uri="{FF2B5EF4-FFF2-40B4-BE49-F238E27FC236}">
                <a16:creationId xmlns:a16="http://schemas.microsoft.com/office/drawing/2014/main" id="{B6382A96-27F9-5F0E-3234-9299018C26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7185" y="2401294"/>
            <a:ext cx="256519" cy="256519"/>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95;g16c601cbab4_0_189" descr="A picture containing graphical user interface&#10;&#10;Description automatically generated">
            <a:extLst>
              <a:ext uri="{FF2B5EF4-FFF2-40B4-BE49-F238E27FC236}">
                <a16:creationId xmlns:a16="http://schemas.microsoft.com/office/drawing/2014/main" id="{EF004C1A-C40C-2E15-439C-AAEF89781431}"/>
              </a:ext>
            </a:extLst>
          </p:cNvPr>
          <p:cNvPicPr preferRelativeResize="0"/>
          <p:nvPr/>
        </p:nvPicPr>
        <p:blipFill rotWithShape="1">
          <a:blip r:embed="rId8">
            <a:alphaModFix/>
          </a:blip>
          <a:srcRect/>
          <a:stretch/>
        </p:blipFill>
        <p:spPr>
          <a:xfrm>
            <a:off x="221855" y="-348564"/>
            <a:ext cx="1828800" cy="1826064"/>
          </a:xfrm>
          <a:prstGeom prst="rect">
            <a:avLst/>
          </a:prstGeom>
          <a:noFill/>
          <a:ln>
            <a:noFill/>
          </a:ln>
        </p:spPr>
      </p:pic>
      <p:grpSp>
        <p:nvGrpSpPr>
          <p:cNvPr id="8" name="Group 7">
            <a:extLst>
              <a:ext uri="{FF2B5EF4-FFF2-40B4-BE49-F238E27FC236}">
                <a16:creationId xmlns:a16="http://schemas.microsoft.com/office/drawing/2014/main" id="{489BF1B9-686A-2AC7-C396-F0DA2EC42A93}"/>
              </a:ext>
            </a:extLst>
          </p:cNvPr>
          <p:cNvGrpSpPr/>
          <p:nvPr/>
        </p:nvGrpSpPr>
        <p:grpSpPr>
          <a:xfrm>
            <a:off x="5220661" y="2461748"/>
            <a:ext cx="457201" cy="822960"/>
            <a:chOff x="4442802" y="2818657"/>
            <a:chExt cx="453734" cy="822960"/>
          </a:xfrm>
        </p:grpSpPr>
        <p:sp>
          <p:nvSpPr>
            <p:cNvPr id="10" name="Arrow: Right 9">
              <a:extLst>
                <a:ext uri="{FF2B5EF4-FFF2-40B4-BE49-F238E27FC236}">
                  <a16:creationId xmlns:a16="http://schemas.microsoft.com/office/drawing/2014/main" id="{4F53C98C-AF9D-BC31-366B-479130EE8FAA}"/>
                </a:ext>
              </a:extLst>
            </p:cNvPr>
            <p:cNvSpPr/>
            <p:nvPr/>
          </p:nvSpPr>
          <p:spPr>
            <a:xfrm>
              <a:off x="4442802" y="3191507"/>
              <a:ext cx="453734" cy="173662"/>
            </a:xfrm>
            <a:prstGeom prst="rightArrow">
              <a:avLst/>
            </a:prstGeom>
            <a:gradFill>
              <a:gsLst>
                <a:gs pos="0">
                  <a:schemeClr val="lt1"/>
                </a:gs>
                <a:gs pos="77000">
                  <a:srgbClr val="7F7F7F"/>
                </a:gs>
                <a:gs pos="100000">
                  <a:srgbClr val="7F7F7F"/>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8D2AD4B-29F7-F650-E8BA-BEE99AFBA3AC}"/>
                </a:ext>
              </a:extLst>
            </p:cNvPr>
            <p:cNvCxnSpPr>
              <a:cxnSpLocks/>
            </p:cNvCxnSpPr>
            <p:nvPr/>
          </p:nvCxnSpPr>
          <p:spPr>
            <a:xfrm>
              <a:off x="4773459" y="2818657"/>
              <a:ext cx="0" cy="822960"/>
            </a:xfrm>
            <a:prstGeom prst="line">
              <a:avLst/>
            </a:prstGeom>
            <a:ln>
              <a:solidFill>
                <a:srgbClr val="6697C2">
                  <a:alpha val="82000"/>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Google Shape;99;g16c601cbab4_0_189">
            <a:extLst>
              <a:ext uri="{FF2B5EF4-FFF2-40B4-BE49-F238E27FC236}">
                <a16:creationId xmlns:a16="http://schemas.microsoft.com/office/drawing/2014/main" id="{250075EF-0C93-EEC5-5F92-262D52C26160}"/>
              </a:ext>
            </a:extLst>
          </p:cNvPr>
          <p:cNvSpPr txBox="1"/>
          <p:nvPr/>
        </p:nvSpPr>
        <p:spPr>
          <a:xfrm>
            <a:off x="5678887" y="2748424"/>
            <a:ext cx="1088437" cy="322805"/>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800"/>
              <a:buFont typeface="Arial"/>
              <a:buNone/>
            </a:pPr>
            <a:r>
              <a:rPr lang="en-US" b="1" dirty="0">
                <a:solidFill>
                  <a:srgbClr val="7F7F7F"/>
                </a:solidFill>
                <a:latin typeface="Proxima Nova Rg"/>
                <a:sym typeface="Proxima Nova"/>
              </a:rPr>
              <a:t>Pipelines</a:t>
            </a:r>
            <a:r>
              <a:rPr lang="en-US" sz="1400" b="1" dirty="0">
                <a:solidFill>
                  <a:srgbClr val="7F7F7F"/>
                </a:solidFill>
                <a:latin typeface="Proxima Nova Rg"/>
                <a:sym typeface="Proxima Nova"/>
              </a:rPr>
              <a:t> </a:t>
            </a:r>
          </a:p>
        </p:txBody>
      </p:sp>
      <p:sp>
        <p:nvSpPr>
          <p:cNvPr id="28" name="Title 27">
            <a:extLst>
              <a:ext uri="{FF2B5EF4-FFF2-40B4-BE49-F238E27FC236}">
                <a16:creationId xmlns:a16="http://schemas.microsoft.com/office/drawing/2014/main" id="{5C05EC2E-7283-A570-C46D-2479118BEB0C}"/>
              </a:ext>
            </a:extLst>
          </p:cNvPr>
          <p:cNvSpPr>
            <a:spLocks noGrp="1"/>
          </p:cNvSpPr>
          <p:nvPr>
            <p:ph type="ctrTitle"/>
          </p:nvPr>
        </p:nvSpPr>
        <p:spPr>
          <a:xfrm>
            <a:off x="0" y="251079"/>
            <a:ext cx="12191999" cy="571021"/>
          </a:xfrm>
        </p:spPr>
        <p:txBody>
          <a:bodyPr>
            <a:normAutofit/>
          </a:bodyPr>
          <a:lstStyle/>
          <a:p>
            <a:r>
              <a:rPr lang="en-US" sz="2800" dirty="0">
                <a:solidFill>
                  <a:srgbClr val="7F7F7F"/>
                </a:solidFill>
                <a:latin typeface="Poppins" panose="00000500000000000000" pitchFamily="2" charset="0"/>
                <a:cs typeface="Poppins" panose="00000500000000000000" pitchFamily="2" charset="0"/>
                <a:sym typeface="Proxima Nova"/>
              </a:rPr>
              <a:t>Via Foundry:  Accelerating Data Analytics</a:t>
            </a:r>
            <a:endParaRPr lang="en-US" sz="2800" dirty="0"/>
          </a:p>
        </p:txBody>
      </p:sp>
      <p:sp>
        <p:nvSpPr>
          <p:cNvPr id="2" name="Oval 1">
            <a:extLst>
              <a:ext uri="{FF2B5EF4-FFF2-40B4-BE49-F238E27FC236}">
                <a16:creationId xmlns:a16="http://schemas.microsoft.com/office/drawing/2014/main" id="{0313CF36-173C-D0CD-9C74-90502667F9E5}"/>
              </a:ext>
            </a:extLst>
          </p:cNvPr>
          <p:cNvSpPr/>
          <p:nvPr/>
        </p:nvSpPr>
        <p:spPr>
          <a:xfrm>
            <a:off x="8205209" y="3909473"/>
            <a:ext cx="2932979" cy="1483006"/>
          </a:xfrm>
          <a:prstGeom prst="ellipse">
            <a:avLst/>
          </a:prstGeom>
          <a:noFill/>
          <a:ln>
            <a:solidFill>
              <a:srgbClr val="FF0000">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F023BBB-074C-6707-D327-052C9E7FDB8C}"/>
              </a:ext>
            </a:extLst>
          </p:cNvPr>
          <p:cNvCxnSpPr/>
          <p:nvPr/>
        </p:nvCxnSpPr>
        <p:spPr>
          <a:xfrm>
            <a:off x="720215" y="5278315"/>
            <a:ext cx="10749280" cy="0"/>
          </a:xfrm>
          <a:prstGeom prst="straightConnector1">
            <a:avLst/>
          </a:prstGeom>
          <a:ln>
            <a:solidFill>
              <a:srgbClr val="FE7F6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8ED116B-8142-4FA6-45FA-81E3DFC3FC01}"/>
              </a:ext>
            </a:extLst>
          </p:cNvPr>
          <p:cNvGrpSpPr>
            <a:grpSpLocks noChangeAspect="1"/>
          </p:cNvGrpSpPr>
          <p:nvPr/>
        </p:nvGrpSpPr>
        <p:grpSpPr>
          <a:xfrm>
            <a:off x="4756665" y="4042265"/>
            <a:ext cx="2464574" cy="2616483"/>
            <a:chOff x="3444270" y="790108"/>
            <a:chExt cx="5303458" cy="5277493"/>
          </a:xfrm>
          <a:scene3d>
            <a:camera prst="isometricOffAxis2Top"/>
            <a:lightRig rig="threePt" dir="t"/>
          </a:scene3d>
        </p:grpSpPr>
        <p:sp>
          <p:nvSpPr>
            <p:cNvPr id="53" name="Arrow: Circular 49">
              <a:extLst>
                <a:ext uri="{FF2B5EF4-FFF2-40B4-BE49-F238E27FC236}">
                  <a16:creationId xmlns:a16="http://schemas.microsoft.com/office/drawing/2014/main" id="{4A8686DB-DC61-E7D9-3C0B-5B44F994B936}"/>
                </a:ext>
              </a:extLst>
            </p:cNvPr>
            <p:cNvSpPr/>
            <p:nvPr/>
          </p:nvSpPr>
          <p:spPr>
            <a:xfrm>
              <a:off x="3632507" y="790108"/>
              <a:ext cx="5115221" cy="5115221"/>
            </a:xfrm>
            <a:prstGeom prst="circularArrow">
              <a:avLst>
                <a:gd name="adj1" fmla="val 5085"/>
                <a:gd name="adj2" fmla="val 327528"/>
                <a:gd name="adj3" fmla="val 1472472"/>
                <a:gd name="adj4" fmla="val 1619943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7" name="Arrow: Circular 50">
              <a:extLst>
                <a:ext uri="{FF2B5EF4-FFF2-40B4-BE49-F238E27FC236}">
                  <a16:creationId xmlns:a16="http://schemas.microsoft.com/office/drawing/2014/main" id="{F03B8003-0044-B4D7-9E77-5799D7980928}"/>
                </a:ext>
              </a:extLst>
            </p:cNvPr>
            <p:cNvSpPr/>
            <p:nvPr/>
          </p:nvSpPr>
          <p:spPr>
            <a:xfrm>
              <a:off x="3538389" y="952380"/>
              <a:ext cx="5115221" cy="5115221"/>
            </a:xfrm>
            <a:prstGeom prst="circularArrow">
              <a:avLst>
                <a:gd name="adj1" fmla="val 5085"/>
                <a:gd name="adj2" fmla="val 327528"/>
                <a:gd name="adj3" fmla="val 8671970"/>
                <a:gd name="adj4" fmla="val 1800502"/>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9" name="Arrow: Circular 51">
              <a:extLst>
                <a:ext uri="{FF2B5EF4-FFF2-40B4-BE49-F238E27FC236}">
                  <a16:creationId xmlns:a16="http://schemas.microsoft.com/office/drawing/2014/main" id="{9588813F-D8FD-8F8D-6E2F-09C3E5766651}"/>
                </a:ext>
              </a:extLst>
            </p:cNvPr>
            <p:cNvSpPr/>
            <p:nvPr/>
          </p:nvSpPr>
          <p:spPr>
            <a:xfrm>
              <a:off x="3444270" y="790108"/>
              <a:ext cx="5115221" cy="5115221"/>
            </a:xfrm>
            <a:prstGeom prst="circularArrow">
              <a:avLst>
                <a:gd name="adj1" fmla="val 5085"/>
                <a:gd name="adj2" fmla="val 327528"/>
                <a:gd name="adj3" fmla="val 15873039"/>
                <a:gd name="adj4" fmla="val 9000000"/>
                <a:gd name="adj5" fmla="val 5932"/>
              </a:avLst>
            </a:prstGeom>
            <a:solidFill>
              <a:srgbClr val="7F7F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sp>
        <p:nvSpPr>
          <p:cNvPr id="61" name="Google Shape;99;g16c601cbab4_0_189">
            <a:extLst>
              <a:ext uri="{FF2B5EF4-FFF2-40B4-BE49-F238E27FC236}">
                <a16:creationId xmlns:a16="http://schemas.microsoft.com/office/drawing/2014/main" id="{CF5C4C60-4859-591D-79D7-4D34A85FBFDE}"/>
              </a:ext>
            </a:extLst>
          </p:cNvPr>
          <p:cNvSpPr txBox="1"/>
          <p:nvPr/>
        </p:nvSpPr>
        <p:spPr>
          <a:xfrm>
            <a:off x="4942315" y="5057516"/>
            <a:ext cx="2109768" cy="468405"/>
          </a:xfrm>
          <a:prstGeom prst="rect">
            <a:avLst/>
          </a:prstGeom>
          <a:noFill/>
          <a:ln>
            <a:noFill/>
          </a:ln>
          <a:scene3d>
            <a:camera prst="perspectiveRelaxedModerately"/>
            <a:lightRig rig="threePt" dir="t"/>
          </a:scene3d>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2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Augmented Intelligence</a:t>
            </a:r>
          </a:p>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000" b="1" i="0" u="none" strike="noStrike" kern="1200" cap="none" spc="0" normalizeH="0" baseline="0" noProof="0" dirty="0">
                <a:ln>
                  <a:noFill/>
                </a:ln>
                <a:solidFill>
                  <a:srgbClr val="7F7F7F"/>
                </a:solidFill>
                <a:effectLst/>
                <a:uLnTx/>
                <a:uFillTx/>
                <a:latin typeface="Proxima Nova Rg" panose="02000506030000020004" pitchFamily="50" charset="0"/>
                <a:ea typeface="Roboto" panose="02000000000000000000" pitchFamily="2" charset="0"/>
                <a:cs typeface="Roboto" panose="02000000000000000000" pitchFamily="2" charset="0"/>
                <a:sym typeface="Proxima Nova"/>
              </a:rPr>
              <a:t>Generative / LLM / PE / Custom</a:t>
            </a:r>
          </a:p>
        </p:txBody>
      </p:sp>
      <p:sp>
        <p:nvSpPr>
          <p:cNvPr id="62" name="Bent Arrow 61">
            <a:extLst>
              <a:ext uri="{FF2B5EF4-FFF2-40B4-BE49-F238E27FC236}">
                <a16:creationId xmlns:a16="http://schemas.microsoft.com/office/drawing/2014/main" id="{532A266F-DCF7-D1BC-A414-D64B7F223CF6}"/>
              </a:ext>
            </a:extLst>
          </p:cNvPr>
          <p:cNvSpPr/>
          <p:nvPr/>
        </p:nvSpPr>
        <p:spPr>
          <a:xfrm rot="10800000" flipH="1">
            <a:off x="8312079" y="4108228"/>
            <a:ext cx="526165" cy="602676"/>
          </a:xfrm>
          <a:prstGeom prst="bentArrow">
            <a:avLst/>
          </a:prstGeom>
          <a:gradFill>
            <a:gsLst>
              <a:gs pos="100000">
                <a:schemeClr val="bg1">
                  <a:lumMod val="85000"/>
                </a:schemeClr>
              </a:gs>
              <a:gs pos="0">
                <a:schemeClr val="bg1">
                  <a:lumMod val="9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highlight>
                <a:srgbClr val="808080"/>
              </a:highlight>
            </a:endParaRPr>
          </a:p>
        </p:txBody>
      </p:sp>
      <p:pic>
        <p:nvPicPr>
          <p:cNvPr id="63" name="Picture 62" descr="A screenshot of a website&#10;&#10;Description automatically generated">
            <a:extLst>
              <a:ext uri="{FF2B5EF4-FFF2-40B4-BE49-F238E27FC236}">
                <a16:creationId xmlns:a16="http://schemas.microsoft.com/office/drawing/2014/main" id="{1D9DB892-05DC-8E70-C3AF-5AF0F56DDCAA}"/>
              </a:ext>
            </a:extLst>
          </p:cNvPr>
          <p:cNvPicPr>
            <a:picLocks noChangeAspect="1"/>
          </p:cNvPicPr>
          <p:nvPr/>
        </p:nvPicPr>
        <p:blipFill>
          <a:blip r:embed="rId9"/>
          <a:stretch>
            <a:fillRect/>
          </a:stretch>
        </p:blipFill>
        <p:spPr>
          <a:xfrm>
            <a:off x="8936230" y="4156822"/>
            <a:ext cx="1635416" cy="1048544"/>
          </a:xfrm>
          <a:prstGeom prst="rect">
            <a:avLst/>
          </a:prstGeom>
        </p:spPr>
      </p:pic>
      <p:sp>
        <p:nvSpPr>
          <p:cNvPr id="64" name="Google Shape;99;g16c601cbab4_0_189">
            <a:extLst>
              <a:ext uri="{FF2B5EF4-FFF2-40B4-BE49-F238E27FC236}">
                <a16:creationId xmlns:a16="http://schemas.microsoft.com/office/drawing/2014/main" id="{A151BE2E-8BDC-235C-D7EE-0B7819A623EE}"/>
              </a:ext>
            </a:extLst>
          </p:cNvPr>
          <p:cNvSpPr txBox="1"/>
          <p:nvPr/>
        </p:nvSpPr>
        <p:spPr>
          <a:xfrm>
            <a:off x="8877663" y="3973778"/>
            <a:ext cx="1997983" cy="322805"/>
          </a:xfrm>
          <a:prstGeom prst="rect">
            <a:avLst/>
          </a:prstGeom>
          <a:noFill/>
          <a:ln>
            <a:noFill/>
          </a:ln>
        </p:spPr>
        <p:txBody>
          <a:bodyPr spcFirstLastPara="1" wrap="square" lIns="91425" tIns="45700" rIns="91425" bIns="45700" anchor="t" anchorCtr="0">
            <a:spAutoFit/>
          </a:bodyPr>
          <a:lstStyle/>
          <a:p>
            <a:pPr marL="0" marR="0" lvl="0" indent="0" rtl="0">
              <a:lnSpc>
                <a:spcPct val="107000"/>
              </a:lnSpc>
              <a:spcBef>
                <a:spcPts val="0"/>
              </a:spcBef>
              <a:spcAft>
                <a:spcPts val="0"/>
              </a:spcAft>
              <a:buClr>
                <a:srgbClr val="000000"/>
              </a:buClr>
              <a:buSzPts val="1800"/>
              <a:buFont typeface="Arial"/>
              <a:buNone/>
            </a:pPr>
            <a:r>
              <a:rPr lang="en-US" sz="1400" b="1" i="0" u="none" strike="noStrike" cap="none" dirty="0">
                <a:solidFill>
                  <a:srgbClr val="7F7F7F"/>
                </a:solidFill>
                <a:latin typeface="Proxima Nova Rg"/>
                <a:ea typeface="Proxima Nova Rg"/>
                <a:cs typeface="Poppins" panose="00000500000000000000" pitchFamily="2" charset="0"/>
                <a:sym typeface="Proxima Nova"/>
              </a:rPr>
              <a:t>Share - Publications</a:t>
            </a:r>
            <a:endParaRPr sz="1400" b="1" i="0" u="none" strike="noStrike" cap="none" dirty="0">
              <a:solidFill>
                <a:schemeClr val="dk1"/>
              </a:solidFill>
              <a:latin typeface="Proxima Nova Rg"/>
              <a:ea typeface="Proxima Nova Rg"/>
              <a:cs typeface="Poppins" panose="00000500000000000000" pitchFamily="2" charset="0"/>
              <a:sym typeface="Proxima Nova"/>
            </a:endParaRPr>
          </a:p>
        </p:txBody>
      </p:sp>
      <p:sp>
        <p:nvSpPr>
          <p:cNvPr id="65" name="Slide Number Placeholder 3">
            <a:extLst>
              <a:ext uri="{FF2B5EF4-FFF2-40B4-BE49-F238E27FC236}">
                <a16:creationId xmlns:a16="http://schemas.microsoft.com/office/drawing/2014/main" id="{2F5C5A55-98A0-477F-5BEB-47A7B061D142}"/>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805553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2" name="Google Shape;95;g16c601cbab4_0_189" descr="A picture containing graphical user interface&#10;&#10;Description automatically generated">
            <a:hlinkClick r:id="rId3" action="ppaction://hlinksldjump"/>
            <a:extLst>
              <a:ext uri="{FF2B5EF4-FFF2-40B4-BE49-F238E27FC236}">
                <a16:creationId xmlns:a16="http://schemas.microsoft.com/office/drawing/2014/main" id="{53DC186C-DE99-CFD2-0ADD-CB5D97F06C82}"/>
              </a:ext>
            </a:extLst>
          </p:cNvPr>
          <p:cNvPicPr preferRelativeResize="0"/>
          <p:nvPr/>
        </p:nvPicPr>
        <p:blipFill rotWithShape="1">
          <a:blip r:embed="rId4">
            <a:alphaModFix/>
          </a:blip>
          <a:srcRect/>
          <a:stretch/>
        </p:blipFill>
        <p:spPr>
          <a:xfrm>
            <a:off x="221855" y="-348564"/>
            <a:ext cx="1828800" cy="1826064"/>
          </a:xfrm>
          <a:prstGeom prst="rect">
            <a:avLst/>
          </a:prstGeom>
          <a:noFill/>
          <a:ln>
            <a:noFill/>
          </a:ln>
        </p:spPr>
      </p:pic>
      <p:sp>
        <p:nvSpPr>
          <p:cNvPr id="3" name="Google Shape;106;g16c601cbab4_0_183">
            <a:hlinkClick r:id="rId3" action="ppaction://hlinksldjump"/>
            <a:extLst>
              <a:ext uri="{FF2B5EF4-FFF2-40B4-BE49-F238E27FC236}">
                <a16:creationId xmlns:a16="http://schemas.microsoft.com/office/drawing/2014/main" id="{9CF1E041-40D9-ED3F-BE82-D7ED234B9602}"/>
              </a:ext>
            </a:extLst>
          </p:cNvPr>
          <p:cNvSpPr txBox="1"/>
          <p:nvPr/>
        </p:nvSpPr>
        <p:spPr>
          <a:xfrm>
            <a:off x="0" y="287810"/>
            <a:ext cx="12192000" cy="55331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1A1A1A"/>
              </a:buClr>
              <a:buSzPts val="2400"/>
              <a:buFont typeface="Proxima Nova"/>
              <a:buNone/>
            </a:pPr>
            <a:r>
              <a:rPr lang="en-US" sz="2800" dirty="0">
                <a:solidFill>
                  <a:srgbClr val="7F7F7F"/>
                </a:solidFill>
                <a:latin typeface="Poppins"/>
                <a:cs typeface="Poppins"/>
                <a:sym typeface="Proxima Nova"/>
              </a:rPr>
              <a:t>(6) Publishing</a:t>
            </a:r>
            <a:endParaRPr sz="2800" dirty="0">
              <a:solidFill>
                <a:srgbClr val="7F7F7F"/>
              </a:solidFill>
              <a:latin typeface="Poppins"/>
              <a:cs typeface="Poppins"/>
            </a:endParaRPr>
          </a:p>
        </p:txBody>
      </p:sp>
      <p:sp>
        <p:nvSpPr>
          <p:cNvPr id="11" name="TextBox 10">
            <a:extLst>
              <a:ext uri="{FF2B5EF4-FFF2-40B4-BE49-F238E27FC236}">
                <a16:creationId xmlns:a16="http://schemas.microsoft.com/office/drawing/2014/main" id="{373060C2-9CFF-E1D1-831C-9C0856DF0715}"/>
              </a:ext>
            </a:extLst>
          </p:cNvPr>
          <p:cNvSpPr txBox="1"/>
          <p:nvPr/>
        </p:nvSpPr>
        <p:spPr>
          <a:xfrm>
            <a:off x="685800" y="2852057"/>
            <a:ext cx="3570514" cy="2950084"/>
          </a:xfrm>
          <a:prstGeom prst="rect">
            <a:avLst/>
          </a:prstGeom>
          <a:solidFill>
            <a:schemeClr val="bg1"/>
          </a:solidFill>
        </p:spPr>
        <p:txBody>
          <a:bodyPr wrap="square" rtlCol="0">
            <a:spAutoFit/>
          </a:bodyPr>
          <a:lstStyle/>
          <a:p>
            <a:endParaRPr lang="en-US" dirty="0"/>
          </a:p>
        </p:txBody>
      </p:sp>
      <p:sp>
        <p:nvSpPr>
          <p:cNvPr id="4" name="TextBox 3">
            <a:hlinkClick r:id="" action="ppaction://noaction"/>
            <a:extLst>
              <a:ext uri="{FF2B5EF4-FFF2-40B4-BE49-F238E27FC236}">
                <a16:creationId xmlns:a16="http://schemas.microsoft.com/office/drawing/2014/main" id="{CDF39FFD-6D50-DFEC-BFEC-016759F22B12}"/>
              </a:ext>
            </a:extLst>
          </p:cNvPr>
          <p:cNvSpPr txBox="1"/>
          <p:nvPr/>
        </p:nvSpPr>
        <p:spPr>
          <a:xfrm>
            <a:off x="234290" y="6661107"/>
            <a:ext cx="2498165" cy="184666"/>
          </a:xfrm>
          <a:prstGeom prst="rect">
            <a:avLst/>
          </a:prstGeom>
          <a:noFill/>
        </p:spPr>
        <p:txBody>
          <a:bodyPr wrap="square" rtlCol="0">
            <a:spAutoFit/>
          </a:bodyPr>
          <a:lstStyle/>
          <a:p>
            <a:r>
              <a:rPr lang="en-US" sz="600" dirty="0">
                <a:solidFill>
                  <a:schemeClr val="bg1">
                    <a:lumMod val="65000"/>
                  </a:schemeClr>
                </a:solidFill>
                <a:latin typeface="IBM Plex Mono" panose="020B0509050203000203" pitchFamily="49" charset="0"/>
              </a:rPr>
              <a:t>Via Scientific, Inc. | Proprietary &amp; Confidential</a:t>
            </a:r>
          </a:p>
        </p:txBody>
      </p:sp>
      <p:sp>
        <p:nvSpPr>
          <p:cNvPr id="8" name="Slide Number Placeholder 7">
            <a:extLst>
              <a:ext uri="{FF2B5EF4-FFF2-40B4-BE49-F238E27FC236}">
                <a16:creationId xmlns:a16="http://schemas.microsoft.com/office/drawing/2014/main" id="{341A5E6F-FAF2-618A-CCB9-8E6A15C209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6" name="Picture 5">
            <a:extLst>
              <a:ext uri="{FF2B5EF4-FFF2-40B4-BE49-F238E27FC236}">
                <a16:creationId xmlns:a16="http://schemas.microsoft.com/office/drawing/2014/main" id="{235600B5-0E97-4972-75E5-7F3AA33B3172}"/>
              </a:ext>
            </a:extLst>
          </p:cNvPr>
          <p:cNvPicPr>
            <a:picLocks noChangeAspect="1"/>
          </p:cNvPicPr>
          <p:nvPr/>
        </p:nvPicPr>
        <p:blipFill>
          <a:blip r:embed="rId5"/>
          <a:stretch>
            <a:fillRect/>
          </a:stretch>
        </p:blipFill>
        <p:spPr>
          <a:xfrm>
            <a:off x="320154" y="796074"/>
            <a:ext cx="11039922" cy="5996841"/>
          </a:xfrm>
          <a:prstGeom prst="rect">
            <a:avLst/>
          </a:prstGeom>
        </p:spPr>
      </p:pic>
      <p:grpSp>
        <p:nvGrpSpPr>
          <p:cNvPr id="5" name="Group 4">
            <a:extLst>
              <a:ext uri="{FF2B5EF4-FFF2-40B4-BE49-F238E27FC236}">
                <a16:creationId xmlns:a16="http://schemas.microsoft.com/office/drawing/2014/main" id="{6A2C4B54-2BA8-B7D4-546B-6FA7B78E9477}"/>
              </a:ext>
            </a:extLst>
          </p:cNvPr>
          <p:cNvGrpSpPr/>
          <p:nvPr/>
        </p:nvGrpSpPr>
        <p:grpSpPr>
          <a:xfrm>
            <a:off x="8046834" y="1703293"/>
            <a:ext cx="3459366" cy="4247988"/>
            <a:chOff x="8412480" y="1717288"/>
            <a:chExt cx="3459366" cy="4247988"/>
          </a:xfrm>
        </p:grpSpPr>
        <p:sp>
          <p:nvSpPr>
            <p:cNvPr id="21" name="Rectangle 20">
              <a:extLst>
                <a:ext uri="{FF2B5EF4-FFF2-40B4-BE49-F238E27FC236}">
                  <a16:creationId xmlns:a16="http://schemas.microsoft.com/office/drawing/2014/main" id="{AD366C3C-2EF2-CE4A-BCBC-115B06BCE0C9}"/>
                </a:ext>
              </a:extLst>
            </p:cNvPr>
            <p:cNvSpPr/>
            <p:nvPr/>
          </p:nvSpPr>
          <p:spPr>
            <a:xfrm>
              <a:off x="8412480" y="1717288"/>
              <a:ext cx="3459366" cy="4247988"/>
            </a:xfrm>
            <a:prstGeom prst="rect">
              <a:avLst/>
            </a:prstGeom>
            <a:solidFill>
              <a:schemeClr val="bg1">
                <a:lumMod val="85000"/>
              </a:schemeClr>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26;p6">
              <a:extLst>
                <a:ext uri="{FF2B5EF4-FFF2-40B4-BE49-F238E27FC236}">
                  <a16:creationId xmlns:a16="http://schemas.microsoft.com/office/drawing/2014/main" id="{F7017D51-4F08-05B2-F569-E2D54CE70487}"/>
                </a:ext>
              </a:extLst>
            </p:cNvPr>
            <p:cNvSpPr txBox="1"/>
            <p:nvPr/>
          </p:nvSpPr>
          <p:spPr>
            <a:xfrm>
              <a:off x="8412480" y="2174825"/>
              <a:ext cx="3426544" cy="3400901"/>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600"/>
                </a:spcAft>
                <a:buNone/>
              </a:pPr>
              <a:r>
                <a:rPr lang="en-US" sz="1600" b="1" u="sng" dirty="0">
                  <a:solidFill>
                    <a:schemeClr val="tx2">
                      <a:lumMod val="50000"/>
                    </a:schemeClr>
                  </a:solidFill>
                  <a:latin typeface="Poppins" panose="00000500000000000000" pitchFamily="2" charset="0"/>
                  <a:cs typeface="Poppins" panose="00000500000000000000" pitchFamily="2" charset="0"/>
                  <a:sym typeface="Calibri"/>
                </a:rPr>
                <a:t>Accelerate Scientific Insight</a:t>
              </a:r>
              <a:endParaRPr sz="1600" b="1" u="sng" dirty="0">
                <a:solidFill>
                  <a:schemeClr val="tx2">
                    <a:lumMod val="50000"/>
                  </a:schemeClr>
                </a:solidFill>
                <a:latin typeface="Poppins" panose="00000500000000000000" pitchFamily="2" charset="0"/>
                <a:cs typeface="Poppins" panose="00000500000000000000" pitchFamily="2" charset="0"/>
                <a:sym typeface="Calibri"/>
              </a:endParaRPr>
            </a:p>
            <a:p>
              <a:pPr marL="457200" indent="-355600">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Sharing</a:t>
              </a:r>
            </a:p>
            <a:p>
              <a:pPr marL="457200" indent="-355600">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Community</a:t>
              </a:r>
            </a:p>
            <a:p>
              <a:pPr marL="457200" lvl="0" indent="-355600" algn="l" rtl="0">
                <a:spcBef>
                  <a:spcPts val="0"/>
                </a:spcBef>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Knowledge Acceleration</a:t>
              </a:r>
            </a:p>
            <a:p>
              <a:pPr marL="457200" lvl="0" indent="-355600" algn="l" rtl="0">
                <a:spcBef>
                  <a:spcPts val="0"/>
                </a:spcBef>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Proprietary and public</a:t>
              </a:r>
            </a:p>
            <a:p>
              <a:pPr marL="457200" lvl="0" indent="-355600" algn="l" rtl="0">
                <a:spcBef>
                  <a:spcPts val="0"/>
                </a:spcBef>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Partners / Collaborators</a:t>
              </a:r>
            </a:p>
            <a:p>
              <a:pPr marL="457200" lvl="0" indent="-355600" algn="l" rtl="0">
                <a:spcBef>
                  <a:spcPts val="0"/>
                </a:spcBef>
                <a:spcAft>
                  <a:spcPts val="1200"/>
                </a:spcAft>
                <a:buClr>
                  <a:schemeClr val="tx2">
                    <a:lumMod val="50000"/>
                  </a:schemeClr>
                </a:buClr>
                <a:buSzPts val="2000"/>
                <a:buFont typeface="Calibri"/>
                <a:buChar char="●"/>
              </a:pPr>
              <a:r>
                <a:rPr lang="en-US" sz="1600" dirty="0">
                  <a:solidFill>
                    <a:schemeClr val="tx2">
                      <a:lumMod val="50000"/>
                    </a:schemeClr>
                  </a:solidFill>
                  <a:latin typeface="Poppins" panose="00000500000000000000" pitchFamily="2" charset="0"/>
                  <a:cs typeface="Poppins" panose="00000500000000000000" pitchFamily="2" charset="0"/>
                  <a:sym typeface="Calibri"/>
                </a:rPr>
                <a:t>Share all pipelines and project results in your publications</a:t>
              </a:r>
            </a:p>
          </p:txBody>
        </p:sp>
      </p:grpSp>
      <p:sp>
        <p:nvSpPr>
          <p:cNvPr id="7" name="Slide Number Placeholder 3">
            <a:extLst>
              <a:ext uri="{FF2B5EF4-FFF2-40B4-BE49-F238E27FC236}">
                <a16:creationId xmlns:a16="http://schemas.microsoft.com/office/drawing/2014/main" id="{F3A1A9E8-2CAF-CF15-90FA-31EA24A2AC64}"/>
              </a:ext>
            </a:extLst>
          </p:cNvPr>
          <p:cNvSpPr txBox="1">
            <a:spLocks/>
          </p:cNvSpPr>
          <p:nvPr/>
        </p:nvSpPr>
        <p:spPr>
          <a:xfrm>
            <a:off x="9448800" y="6451297"/>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23</a:t>
            </a:fld>
            <a:endParaRPr lang="en-US"/>
          </a:p>
        </p:txBody>
      </p:sp>
    </p:spTree>
    <p:extLst>
      <p:ext uri="{BB962C8B-B14F-4D97-AF65-F5344CB8AC3E}">
        <p14:creationId xmlns:p14="http://schemas.microsoft.com/office/powerpoint/2010/main" val="38015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6FF1EF02-8FC2-3F49-5829-AC6A8D3F27E6}"/>
              </a:ext>
            </a:extLst>
          </p:cNvPr>
          <p:cNvGrpSpPr/>
          <p:nvPr/>
        </p:nvGrpSpPr>
        <p:grpSpPr>
          <a:xfrm>
            <a:off x="2189018" y="5756883"/>
            <a:ext cx="7980218" cy="908860"/>
            <a:chOff x="2189018" y="5680681"/>
            <a:chExt cx="7980218" cy="908860"/>
          </a:xfrm>
        </p:grpSpPr>
        <p:sp>
          <p:nvSpPr>
            <p:cNvPr id="54" name="Google Shape;265;p10">
              <a:extLst>
                <a:ext uri="{FF2B5EF4-FFF2-40B4-BE49-F238E27FC236}">
                  <a16:creationId xmlns:a16="http://schemas.microsoft.com/office/drawing/2014/main" id="{05B4B240-D624-F02D-7BA9-22FFC02788B3}"/>
                </a:ext>
              </a:extLst>
            </p:cNvPr>
            <p:cNvSpPr/>
            <p:nvPr/>
          </p:nvSpPr>
          <p:spPr>
            <a:xfrm>
              <a:off x="2189018" y="5680681"/>
              <a:ext cx="7980218" cy="908860"/>
            </a:xfrm>
            <a:prstGeom prst="rightArrow">
              <a:avLst>
                <a:gd name="adj1" fmla="val 50000"/>
                <a:gd name="adj2" fmla="val 50000"/>
              </a:avLst>
            </a:prstGeom>
            <a:gradFill>
              <a:gsLst>
                <a:gs pos="0">
                  <a:schemeClr val="lt1"/>
                </a:gs>
                <a:gs pos="77000">
                  <a:srgbClr val="7F7F7F"/>
                </a:gs>
                <a:gs pos="100000">
                  <a:srgbClr val="7F7F7F"/>
                </a:gs>
              </a:gsLst>
              <a:lin ang="2700000" scaled="0"/>
            </a:gradFill>
            <a:ln>
              <a:noFill/>
            </a:ln>
          </p:spPr>
          <p:txBody>
            <a:bodyPr spcFirstLastPara="1" wrap="square" lIns="91400" tIns="45700" rIns="914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99"/>
                <a:buFont typeface="Arial"/>
                <a:buNone/>
                <a:tabLst/>
                <a:defRPr/>
              </a:pPr>
              <a:endParaRPr kumimoji="0" sz="3599" b="0" i="0" u="none" strike="noStrike" kern="1200" cap="none" spc="0" normalizeH="0" baseline="0" noProof="0" dirty="0">
                <a:ln>
                  <a:noFill/>
                </a:ln>
                <a:solidFill>
                  <a:prstClr val="black"/>
                </a:solidFill>
                <a:effectLst/>
                <a:uLnTx/>
                <a:uFillTx/>
                <a:latin typeface="Arial"/>
                <a:ea typeface="Arial"/>
                <a:cs typeface="Arial"/>
                <a:sym typeface="Arial"/>
              </a:endParaRPr>
            </a:p>
          </p:txBody>
        </p:sp>
        <p:sp>
          <p:nvSpPr>
            <p:cNvPr id="55" name="Google Shape;277;p10">
              <a:extLst>
                <a:ext uri="{FF2B5EF4-FFF2-40B4-BE49-F238E27FC236}">
                  <a16:creationId xmlns:a16="http://schemas.microsoft.com/office/drawing/2014/main" id="{F0849BF0-D5F4-13BD-5B15-8C3363EEE3FE}"/>
                </a:ext>
              </a:extLst>
            </p:cNvPr>
            <p:cNvSpPr txBox="1"/>
            <p:nvPr/>
          </p:nvSpPr>
          <p:spPr>
            <a:xfrm>
              <a:off x="3391310" y="5817841"/>
              <a:ext cx="5575634" cy="6192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3200"/>
                <a:buFont typeface="Arial"/>
                <a:buNone/>
                <a:tabLst/>
                <a:defRPr/>
              </a:pPr>
              <a:r>
                <a:rPr kumimoji="0" lang="en-US" sz="3200" b="0" i="1" u="none" strike="noStrike" kern="1200" cap="none" spc="0" normalizeH="0" baseline="0" noProof="0" dirty="0">
                  <a:ln>
                    <a:noFill/>
                  </a:ln>
                  <a:solidFill>
                    <a:prstClr val="white"/>
                  </a:solidFill>
                  <a:effectLst/>
                  <a:uLnTx/>
                  <a:uFillTx/>
                  <a:latin typeface="Proxima Nova Rg"/>
                  <a:ea typeface="Proxima Nova Rg"/>
                  <a:cs typeface="Proxima Nova Rg"/>
                  <a:sym typeface="Proxima Nova"/>
                </a:rPr>
                <a:t>Science Accelerated</a:t>
              </a:r>
              <a:endParaRPr kumimoji="0" sz="3200" b="0" i="0" u="none" strike="noStrike" kern="1200" cap="none" spc="0" normalizeH="0" baseline="0" noProof="0" dirty="0">
                <a:ln>
                  <a:noFill/>
                </a:ln>
                <a:solidFill>
                  <a:prstClr val="white"/>
                </a:solidFill>
                <a:effectLst/>
                <a:uLnTx/>
                <a:uFillTx/>
                <a:latin typeface="Proxima Nova Rg"/>
                <a:ea typeface="Proxima Nova Rg"/>
                <a:cs typeface="Proxima Nova Rg"/>
                <a:sym typeface="Proxima Nova"/>
              </a:endParaRPr>
            </a:p>
          </p:txBody>
        </p:sp>
      </p:grpSp>
      <p:cxnSp>
        <p:nvCxnSpPr>
          <p:cNvPr id="11" name="Straight Arrow Connector 10">
            <a:extLst>
              <a:ext uri="{FF2B5EF4-FFF2-40B4-BE49-F238E27FC236}">
                <a16:creationId xmlns:a16="http://schemas.microsoft.com/office/drawing/2014/main" id="{3DCED83F-390D-9839-919A-BC0B1058ED1E}"/>
              </a:ext>
            </a:extLst>
          </p:cNvPr>
          <p:cNvCxnSpPr>
            <a:cxnSpLocks/>
          </p:cNvCxnSpPr>
          <p:nvPr/>
        </p:nvCxnSpPr>
        <p:spPr>
          <a:xfrm>
            <a:off x="11262535" y="3346710"/>
            <a:ext cx="182880" cy="0"/>
          </a:xfrm>
          <a:prstGeom prst="straightConnector1">
            <a:avLst/>
          </a:prstGeom>
          <a:ln w="15875">
            <a:solidFill>
              <a:srgbClr val="FDB23C"/>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 name="Google Shape;95;g16c601cbab4_0_189" descr="A picture containing graphical user interface&#10;&#10;Description automatically generated">
            <a:extLst>
              <a:ext uri="{FF2B5EF4-FFF2-40B4-BE49-F238E27FC236}">
                <a16:creationId xmlns:a16="http://schemas.microsoft.com/office/drawing/2014/main" id="{EF004C1A-C40C-2E15-439C-AAEF89781431}"/>
              </a:ext>
            </a:extLst>
          </p:cNvPr>
          <p:cNvPicPr preferRelativeResize="0"/>
          <p:nvPr/>
        </p:nvPicPr>
        <p:blipFill rotWithShape="1">
          <a:blip r:embed="rId3">
            <a:alphaModFix/>
          </a:blip>
          <a:srcRect/>
          <a:stretch/>
        </p:blipFill>
        <p:spPr>
          <a:xfrm>
            <a:off x="221855" y="-348564"/>
            <a:ext cx="1828800" cy="1826064"/>
          </a:xfrm>
          <a:prstGeom prst="rect">
            <a:avLst/>
          </a:prstGeom>
          <a:noFill/>
          <a:ln>
            <a:noFill/>
          </a:ln>
        </p:spPr>
      </p:pic>
      <p:sp>
        <p:nvSpPr>
          <p:cNvPr id="6" name="Google Shape;106;g16c601cbab4_0_183">
            <a:extLst>
              <a:ext uri="{FF2B5EF4-FFF2-40B4-BE49-F238E27FC236}">
                <a16:creationId xmlns:a16="http://schemas.microsoft.com/office/drawing/2014/main" id="{E8FD3326-1D2F-D3B4-A618-94C5C0FCCA1D}"/>
              </a:ext>
            </a:extLst>
          </p:cNvPr>
          <p:cNvSpPr txBox="1"/>
          <p:nvPr/>
        </p:nvSpPr>
        <p:spPr>
          <a:xfrm>
            <a:off x="1" y="287574"/>
            <a:ext cx="12191999" cy="55331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1A1A1A"/>
              </a:buClr>
              <a:buSzPts val="2400"/>
              <a:buFont typeface="Proxima Nova"/>
              <a:buNone/>
              <a:tabLst/>
              <a:defRPr/>
            </a:pPr>
            <a:r>
              <a:rPr kumimoji="0" lang="en-US" sz="28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Foundry Key Values</a:t>
            </a:r>
            <a:endParaRPr kumimoji="0" sz="28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endParaRPr>
          </a:p>
        </p:txBody>
      </p:sp>
      <p:grpSp>
        <p:nvGrpSpPr>
          <p:cNvPr id="7" name="Group 6">
            <a:extLst>
              <a:ext uri="{FF2B5EF4-FFF2-40B4-BE49-F238E27FC236}">
                <a16:creationId xmlns:a16="http://schemas.microsoft.com/office/drawing/2014/main" id="{7AF3758D-F11D-742F-2134-BA79E99F36A2}"/>
              </a:ext>
            </a:extLst>
          </p:cNvPr>
          <p:cNvGrpSpPr>
            <a:grpSpLocks noChangeAspect="1"/>
          </p:cNvGrpSpPr>
          <p:nvPr/>
        </p:nvGrpSpPr>
        <p:grpSpPr>
          <a:xfrm>
            <a:off x="2987027" y="4232422"/>
            <a:ext cx="822960" cy="833441"/>
            <a:chOff x="3444270" y="790108"/>
            <a:chExt cx="5303458" cy="5277493"/>
          </a:xfrm>
        </p:grpSpPr>
        <p:sp>
          <p:nvSpPr>
            <p:cNvPr id="8" name="Arrow: Circular 7">
              <a:extLst>
                <a:ext uri="{FF2B5EF4-FFF2-40B4-BE49-F238E27FC236}">
                  <a16:creationId xmlns:a16="http://schemas.microsoft.com/office/drawing/2014/main" id="{CDEC8302-CDB0-1E01-7BA2-E4FFDD0A50A2}"/>
                </a:ext>
              </a:extLst>
            </p:cNvPr>
            <p:cNvSpPr/>
            <p:nvPr/>
          </p:nvSpPr>
          <p:spPr>
            <a:xfrm>
              <a:off x="3632507" y="790108"/>
              <a:ext cx="5115221" cy="5115221"/>
            </a:xfrm>
            <a:prstGeom prst="circularArrow">
              <a:avLst>
                <a:gd name="adj1" fmla="val 5085"/>
                <a:gd name="adj2" fmla="val 327528"/>
                <a:gd name="adj3" fmla="val 1472472"/>
                <a:gd name="adj4" fmla="val 16199432"/>
                <a:gd name="adj5" fmla="val 5932"/>
              </a:avLst>
            </a:prstGeom>
            <a:solidFill>
              <a:srgbClr val="6697C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9" name="Arrow: Circular 8">
              <a:extLst>
                <a:ext uri="{FF2B5EF4-FFF2-40B4-BE49-F238E27FC236}">
                  <a16:creationId xmlns:a16="http://schemas.microsoft.com/office/drawing/2014/main" id="{4B20F699-072B-1702-C078-6EF80EDF8D91}"/>
                </a:ext>
              </a:extLst>
            </p:cNvPr>
            <p:cNvSpPr/>
            <p:nvPr/>
          </p:nvSpPr>
          <p:spPr>
            <a:xfrm>
              <a:off x="3538389" y="952380"/>
              <a:ext cx="5115221" cy="5115221"/>
            </a:xfrm>
            <a:prstGeom prst="circularArrow">
              <a:avLst>
                <a:gd name="adj1" fmla="val 5085"/>
                <a:gd name="adj2" fmla="val 327528"/>
                <a:gd name="adj3" fmla="val 8671970"/>
                <a:gd name="adj4" fmla="val 1800502"/>
                <a:gd name="adj5" fmla="val 5932"/>
              </a:avLst>
            </a:prstGeom>
            <a:solidFill>
              <a:srgbClr val="40953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10" name="Arrow: Circular 9">
              <a:extLst>
                <a:ext uri="{FF2B5EF4-FFF2-40B4-BE49-F238E27FC236}">
                  <a16:creationId xmlns:a16="http://schemas.microsoft.com/office/drawing/2014/main" id="{EA8763FC-8659-AEF8-E326-92F28530BD62}"/>
                </a:ext>
              </a:extLst>
            </p:cNvPr>
            <p:cNvSpPr/>
            <p:nvPr/>
          </p:nvSpPr>
          <p:spPr>
            <a:xfrm>
              <a:off x="3444270" y="790108"/>
              <a:ext cx="5115221" cy="5115221"/>
            </a:xfrm>
            <a:prstGeom prst="circularArrow">
              <a:avLst>
                <a:gd name="adj1" fmla="val 5085"/>
                <a:gd name="adj2" fmla="val 327528"/>
                <a:gd name="adj3" fmla="val 15873039"/>
                <a:gd name="adj4" fmla="val 9000000"/>
                <a:gd name="adj5" fmla="val 5932"/>
              </a:avLst>
            </a:prstGeom>
            <a:solidFill>
              <a:srgbClr val="FE7F6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grpSp>
        <p:nvGrpSpPr>
          <p:cNvPr id="12" name="Group 11">
            <a:extLst>
              <a:ext uri="{FF2B5EF4-FFF2-40B4-BE49-F238E27FC236}">
                <a16:creationId xmlns:a16="http://schemas.microsoft.com/office/drawing/2014/main" id="{29EF68B7-63AF-394F-1903-20498CB31E3F}"/>
              </a:ext>
            </a:extLst>
          </p:cNvPr>
          <p:cNvGrpSpPr>
            <a:grpSpLocks noChangeAspect="1"/>
          </p:cNvGrpSpPr>
          <p:nvPr/>
        </p:nvGrpSpPr>
        <p:grpSpPr>
          <a:xfrm>
            <a:off x="5675801" y="4221537"/>
            <a:ext cx="822960" cy="833441"/>
            <a:chOff x="3444270" y="790108"/>
            <a:chExt cx="5303458" cy="5277493"/>
          </a:xfrm>
        </p:grpSpPr>
        <p:sp>
          <p:nvSpPr>
            <p:cNvPr id="13" name="Arrow: Circular 12">
              <a:extLst>
                <a:ext uri="{FF2B5EF4-FFF2-40B4-BE49-F238E27FC236}">
                  <a16:creationId xmlns:a16="http://schemas.microsoft.com/office/drawing/2014/main" id="{5442F164-5D33-B90B-5538-24D67A624875}"/>
                </a:ext>
              </a:extLst>
            </p:cNvPr>
            <p:cNvSpPr/>
            <p:nvPr/>
          </p:nvSpPr>
          <p:spPr>
            <a:xfrm>
              <a:off x="3632507" y="790108"/>
              <a:ext cx="5115221" cy="5115221"/>
            </a:xfrm>
            <a:prstGeom prst="circularArrow">
              <a:avLst>
                <a:gd name="adj1" fmla="val 5085"/>
                <a:gd name="adj2" fmla="val 327528"/>
                <a:gd name="adj3" fmla="val 1472472"/>
                <a:gd name="adj4" fmla="val 16199432"/>
                <a:gd name="adj5" fmla="val 5932"/>
              </a:avLst>
            </a:prstGeom>
            <a:solidFill>
              <a:srgbClr val="6697C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14" name="Arrow: Circular 13">
              <a:extLst>
                <a:ext uri="{FF2B5EF4-FFF2-40B4-BE49-F238E27FC236}">
                  <a16:creationId xmlns:a16="http://schemas.microsoft.com/office/drawing/2014/main" id="{8962C5F7-AF70-F13A-AFDC-909F39054378}"/>
                </a:ext>
              </a:extLst>
            </p:cNvPr>
            <p:cNvSpPr/>
            <p:nvPr/>
          </p:nvSpPr>
          <p:spPr>
            <a:xfrm>
              <a:off x="3538389" y="952380"/>
              <a:ext cx="5115221" cy="5115221"/>
            </a:xfrm>
            <a:prstGeom prst="circularArrow">
              <a:avLst>
                <a:gd name="adj1" fmla="val 5085"/>
                <a:gd name="adj2" fmla="val 327528"/>
                <a:gd name="adj3" fmla="val 8671970"/>
                <a:gd name="adj4" fmla="val 1800502"/>
                <a:gd name="adj5" fmla="val 5932"/>
              </a:avLst>
            </a:prstGeom>
            <a:solidFill>
              <a:srgbClr val="40953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15" name="Arrow: Circular 14">
              <a:extLst>
                <a:ext uri="{FF2B5EF4-FFF2-40B4-BE49-F238E27FC236}">
                  <a16:creationId xmlns:a16="http://schemas.microsoft.com/office/drawing/2014/main" id="{ECA1419B-7E43-0EF2-3C6B-5ECA29CD1CEE}"/>
                </a:ext>
              </a:extLst>
            </p:cNvPr>
            <p:cNvSpPr/>
            <p:nvPr/>
          </p:nvSpPr>
          <p:spPr>
            <a:xfrm>
              <a:off x="3444270" y="790108"/>
              <a:ext cx="5115221" cy="5115221"/>
            </a:xfrm>
            <a:prstGeom prst="circularArrow">
              <a:avLst>
                <a:gd name="adj1" fmla="val 5085"/>
                <a:gd name="adj2" fmla="val 327528"/>
                <a:gd name="adj3" fmla="val 15873039"/>
                <a:gd name="adj4" fmla="val 9000000"/>
                <a:gd name="adj5" fmla="val 5932"/>
              </a:avLst>
            </a:prstGeom>
            <a:solidFill>
              <a:srgbClr val="FE7F6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grpSp>
        <p:nvGrpSpPr>
          <p:cNvPr id="17" name="Group 16">
            <a:extLst>
              <a:ext uri="{FF2B5EF4-FFF2-40B4-BE49-F238E27FC236}">
                <a16:creationId xmlns:a16="http://schemas.microsoft.com/office/drawing/2014/main" id="{330CDBD0-292E-CE56-D7AC-81F3CC9360B7}"/>
              </a:ext>
            </a:extLst>
          </p:cNvPr>
          <p:cNvGrpSpPr>
            <a:grpSpLocks noChangeAspect="1"/>
          </p:cNvGrpSpPr>
          <p:nvPr/>
        </p:nvGrpSpPr>
        <p:grpSpPr>
          <a:xfrm>
            <a:off x="8364569" y="4221537"/>
            <a:ext cx="822960" cy="833441"/>
            <a:chOff x="3444270" y="790108"/>
            <a:chExt cx="5303458" cy="5277493"/>
          </a:xfrm>
        </p:grpSpPr>
        <p:sp>
          <p:nvSpPr>
            <p:cNvPr id="18" name="Arrow: Circular 17">
              <a:extLst>
                <a:ext uri="{FF2B5EF4-FFF2-40B4-BE49-F238E27FC236}">
                  <a16:creationId xmlns:a16="http://schemas.microsoft.com/office/drawing/2014/main" id="{2BDD92B3-B140-893B-E7AC-537A91CC9317}"/>
                </a:ext>
              </a:extLst>
            </p:cNvPr>
            <p:cNvSpPr/>
            <p:nvPr/>
          </p:nvSpPr>
          <p:spPr>
            <a:xfrm>
              <a:off x="3632507" y="790108"/>
              <a:ext cx="5115221" cy="5115221"/>
            </a:xfrm>
            <a:prstGeom prst="circularArrow">
              <a:avLst>
                <a:gd name="adj1" fmla="val 5085"/>
                <a:gd name="adj2" fmla="val 327528"/>
                <a:gd name="adj3" fmla="val 1472472"/>
                <a:gd name="adj4" fmla="val 16199432"/>
                <a:gd name="adj5" fmla="val 5932"/>
              </a:avLst>
            </a:prstGeom>
            <a:solidFill>
              <a:srgbClr val="6697C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19" name="Arrow: Circular 18">
              <a:extLst>
                <a:ext uri="{FF2B5EF4-FFF2-40B4-BE49-F238E27FC236}">
                  <a16:creationId xmlns:a16="http://schemas.microsoft.com/office/drawing/2014/main" id="{9BF73723-EC83-93D5-93E7-3BFB9EC35809}"/>
                </a:ext>
              </a:extLst>
            </p:cNvPr>
            <p:cNvSpPr/>
            <p:nvPr/>
          </p:nvSpPr>
          <p:spPr>
            <a:xfrm>
              <a:off x="3538389" y="952380"/>
              <a:ext cx="5115221" cy="5115221"/>
            </a:xfrm>
            <a:prstGeom prst="circularArrow">
              <a:avLst>
                <a:gd name="adj1" fmla="val 5085"/>
                <a:gd name="adj2" fmla="val 327528"/>
                <a:gd name="adj3" fmla="val 8671970"/>
                <a:gd name="adj4" fmla="val 1800502"/>
                <a:gd name="adj5" fmla="val 5932"/>
              </a:avLst>
            </a:prstGeom>
            <a:solidFill>
              <a:srgbClr val="40953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20" name="Arrow: Circular 19">
              <a:extLst>
                <a:ext uri="{FF2B5EF4-FFF2-40B4-BE49-F238E27FC236}">
                  <a16:creationId xmlns:a16="http://schemas.microsoft.com/office/drawing/2014/main" id="{654F1D5B-A3FD-C1F8-9015-F71D94A00445}"/>
                </a:ext>
              </a:extLst>
            </p:cNvPr>
            <p:cNvSpPr/>
            <p:nvPr/>
          </p:nvSpPr>
          <p:spPr>
            <a:xfrm>
              <a:off x="3444270" y="790108"/>
              <a:ext cx="5115221" cy="5115221"/>
            </a:xfrm>
            <a:prstGeom prst="circularArrow">
              <a:avLst>
                <a:gd name="adj1" fmla="val 5085"/>
                <a:gd name="adj2" fmla="val 327528"/>
                <a:gd name="adj3" fmla="val 15873039"/>
                <a:gd name="adj4" fmla="val 9000000"/>
                <a:gd name="adj5" fmla="val 5932"/>
              </a:avLst>
            </a:prstGeom>
            <a:solidFill>
              <a:srgbClr val="FE7F6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sp>
        <p:nvSpPr>
          <p:cNvPr id="16" name="Google Shape;152;p9">
            <a:extLst>
              <a:ext uri="{FF2B5EF4-FFF2-40B4-BE49-F238E27FC236}">
                <a16:creationId xmlns:a16="http://schemas.microsoft.com/office/drawing/2014/main" id="{0561CB5C-87AE-B105-A2FD-D90425419200}"/>
              </a:ext>
            </a:extLst>
          </p:cNvPr>
          <p:cNvSpPr/>
          <p:nvPr/>
        </p:nvSpPr>
        <p:spPr>
          <a:xfrm>
            <a:off x="3570859" y="1453298"/>
            <a:ext cx="2362602" cy="4256777"/>
          </a:xfrm>
          <a:prstGeom prst="roundRect">
            <a:avLst>
              <a:gd name="adj" fmla="val 16667"/>
            </a:avLst>
          </a:prstGeom>
          <a:noFill/>
          <a:ln w="12700" cap="flat" cmpd="sng">
            <a:solidFill>
              <a:srgbClr val="6697C2"/>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57" name="Google Shape;99;g16c601cbab4_0_189">
            <a:extLst>
              <a:ext uri="{FF2B5EF4-FFF2-40B4-BE49-F238E27FC236}">
                <a16:creationId xmlns:a16="http://schemas.microsoft.com/office/drawing/2014/main" id="{5D792D54-5142-DC3D-C7C3-3A83D2CE3131}"/>
              </a:ext>
            </a:extLst>
          </p:cNvPr>
          <p:cNvSpPr txBox="1"/>
          <p:nvPr/>
        </p:nvSpPr>
        <p:spPr>
          <a:xfrm>
            <a:off x="4033810" y="1094579"/>
            <a:ext cx="1534943" cy="35576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6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Ingest</a:t>
            </a:r>
          </a:p>
        </p:txBody>
      </p:sp>
      <p:sp>
        <p:nvSpPr>
          <p:cNvPr id="64" name="Google Shape;139;p9">
            <a:extLst>
              <a:ext uri="{FF2B5EF4-FFF2-40B4-BE49-F238E27FC236}">
                <a16:creationId xmlns:a16="http://schemas.microsoft.com/office/drawing/2014/main" id="{256BBFCE-67DB-8AB3-B90E-11735C3ECB22}"/>
              </a:ext>
            </a:extLst>
          </p:cNvPr>
          <p:cNvSpPr txBox="1"/>
          <p:nvPr/>
        </p:nvSpPr>
        <p:spPr>
          <a:xfrm>
            <a:off x="3826874" y="3698816"/>
            <a:ext cx="1850571" cy="600124"/>
          </a:xfrm>
          <a:prstGeom prst="rect">
            <a:avLst/>
          </a:prstGeom>
          <a:noFill/>
          <a:ln>
            <a:noFill/>
          </a:ln>
        </p:spPr>
        <p:txBody>
          <a:bodyPr spcFirstLastPara="1" wrap="square" lIns="91425" tIns="45700" rIns="91425" bIns="45700" anchor="t" anchorCtr="0">
            <a:sp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Integrated</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Customizable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Ontology Server</a:t>
            </a:r>
            <a:endParaRPr kumimoji="0"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Arial"/>
            </a:endParaRPr>
          </a:p>
        </p:txBody>
      </p:sp>
      <p:pic>
        <p:nvPicPr>
          <p:cNvPr id="71" name="Picture 4" descr="import data Icon - Free PNG &amp; SVG 2018305 - Noun Project">
            <a:extLst>
              <a:ext uri="{FF2B5EF4-FFF2-40B4-BE49-F238E27FC236}">
                <a16:creationId xmlns:a16="http://schemas.microsoft.com/office/drawing/2014/main" id="{497D6551-7FB5-F1F1-8AAE-ADD1B866C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2158" y="1724497"/>
            <a:ext cx="474050" cy="474050"/>
          </a:xfrm>
          <a:prstGeom prst="rect">
            <a:avLst/>
          </a:prstGeom>
          <a:noFill/>
          <a:extLst>
            <a:ext uri="{909E8E84-426E-40DD-AFC4-6F175D3DCCD1}">
              <a14:hiddenFill xmlns:a14="http://schemas.microsoft.com/office/drawing/2010/main">
                <a:solidFill>
                  <a:srgbClr val="FFFFFF"/>
                </a:solidFill>
              </a14:hiddenFill>
            </a:ext>
          </a:extLst>
        </p:spPr>
      </p:pic>
      <p:sp>
        <p:nvSpPr>
          <p:cNvPr id="74" name="Google Shape;139;p9">
            <a:extLst>
              <a:ext uri="{FF2B5EF4-FFF2-40B4-BE49-F238E27FC236}">
                <a16:creationId xmlns:a16="http://schemas.microsoft.com/office/drawing/2014/main" id="{9CDB6A44-B55D-FB4B-34AE-FDC06D1A2D6A}"/>
              </a:ext>
            </a:extLst>
          </p:cNvPr>
          <p:cNvSpPr txBox="1"/>
          <p:nvPr/>
        </p:nvSpPr>
        <p:spPr>
          <a:xfrm>
            <a:off x="3765402" y="2259191"/>
            <a:ext cx="2071757" cy="600124"/>
          </a:xfrm>
          <a:prstGeom prst="rect">
            <a:avLst/>
          </a:prstGeom>
          <a:noFill/>
          <a:ln>
            <a:noFill/>
          </a:ln>
        </p:spPr>
        <p:txBody>
          <a:bodyPr spcFirstLastPara="1" wrap="square" lIns="91425" tIns="45700" rIns="91425" bIns="45700" anchor="t" anchorCtr="0">
            <a:sp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Reference Data</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Samples / Bio-Samples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Instrument Data</a:t>
            </a:r>
          </a:p>
        </p:txBody>
      </p:sp>
      <p:pic>
        <p:nvPicPr>
          <p:cNvPr id="81" name="Picture 2" descr="Metadata Icons - Free SVG &amp; PNG Metadata Images - Noun Project">
            <a:extLst>
              <a:ext uri="{FF2B5EF4-FFF2-40B4-BE49-F238E27FC236}">
                <a16:creationId xmlns:a16="http://schemas.microsoft.com/office/drawing/2014/main" id="{14DD4885-2EA3-89E7-3CFA-E60D00650E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73" y="3145954"/>
            <a:ext cx="511064" cy="511064"/>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99;g16c601cbab4_0_189">
            <a:extLst>
              <a:ext uri="{FF2B5EF4-FFF2-40B4-BE49-F238E27FC236}">
                <a16:creationId xmlns:a16="http://schemas.microsoft.com/office/drawing/2014/main" id="{E881DCBA-11AF-D07A-10CC-D60CE55260FF}"/>
              </a:ext>
            </a:extLst>
          </p:cNvPr>
          <p:cNvSpPr txBox="1"/>
          <p:nvPr/>
        </p:nvSpPr>
        <p:spPr>
          <a:xfrm>
            <a:off x="4332636" y="1786104"/>
            <a:ext cx="1669375" cy="33928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5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Import Data </a:t>
            </a:r>
          </a:p>
        </p:txBody>
      </p:sp>
      <p:sp>
        <p:nvSpPr>
          <p:cNvPr id="86" name="Google Shape;99;g16c601cbab4_0_189">
            <a:extLst>
              <a:ext uri="{FF2B5EF4-FFF2-40B4-BE49-F238E27FC236}">
                <a16:creationId xmlns:a16="http://schemas.microsoft.com/office/drawing/2014/main" id="{EC5C52FA-19F3-4514-6642-684AB0BD2E8D}"/>
              </a:ext>
            </a:extLst>
          </p:cNvPr>
          <p:cNvSpPr txBox="1"/>
          <p:nvPr/>
        </p:nvSpPr>
        <p:spPr>
          <a:xfrm>
            <a:off x="4381620" y="3270785"/>
            <a:ext cx="1165437" cy="33928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5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Metadata </a:t>
            </a:r>
          </a:p>
        </p:txBody>
      </p:sp>
      <p:sp>
        <p:nvSpPr>
          <p:cNvPr id="36" name="Google Shape;99;g16c601cbab4_0_189">
            <a:extLst>
              <a:ext uri="{FF2B5EF4-FFF2-40B4-BE49-F238E27FC236}">
                <a16:creationId xmlns:a16="http://schemas.microsoft.com/office/drawing/2014/main" id="{0E92D5B5-D0D0-C5DA-834A-56B904CE2470}"/>
              </a:ext>
            </a:extLst>
          </p:cNvPr>
          <p:cNvSpPr txBox="1"/>
          <p:nvPr/>
        </p:nvSpPr>
        <p:spPr>
          <a:xfrm>
            <a:off x="3822046" y="4669048"/>
            <a:ext cx="1829452" cy="322805"/>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Tx/>
              <a:buNone/>
              <a:tabLst/>
              <a:defRPr/>
            </a:pPr>
            <a:r>
              <a:rPr kumimoji="0" lang="en-US" sz="1400" b="1" i="0" u="none" strike="noStrike" kern="1200" cap="none" spc="0" normalizeH="0" baseline="0" noProof="0" dirty="0">
                <a:ln>
                  <a:noFill/>
                </a:ln>
                <a:solidFill>
                  <a:srgbClr val="7F7F7F"/>
                </a:solidFill>
                <a:effectLst/>
                <a:uLnTx/>
                <a:uFillTx/>
                <a:latin typeface="Poppins" panose="00000500000000000000" pitchFamily="2" charset="0"/>
                <a:cs typeface="Poppins" panose="00000500000000000000" pitchFamily="2" charset="0"/>
                <a:sym typeface="Proxima Nova"/>
              </a:rPr>
              <a:t>Automation</a:t>
            </a:r>
          </a:p>
        </p:txBody>
      </p:sp>
      <p:sp>
        <p:nvSpPr>
          <p:cNvPr id="37" name="Google Shape;99;g16c601cbab4_0_189">
            <a:extLst>
              <a:ext uri="{FF2B5EF4-FFF2-40B4-BE49-F238E27FC236}">
                <a16:creationId xmlns:a16="http://schemas.microsoft.com/office/drawing/2014/main" id="{D6945E28-B10B-DA94-369D-3902BE9A2315}"/>
              </a:ext>
            </a:extLst>
          </p:cNvPr>
          <p:cNvSpPr txBox="1"/>
          <p:nvPr/>
        </p:nvSpPr>
        <p:spPr>
          <a:xfrm>
            <a:off x="3822045" y="5138791"/>
            <a:ext cx="1829452" cy="322805"/>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Tx/>
              <a:buNone/>
              <a:tabLst/>
              <a:defRPr/>
            </a:pPr>
            <a:r>
              <a:rPr kumimoji="0" lang="en-US" sz="1400" b="1" i="0" u="none" strike="noStrike" kern="1200" cap="none" spc="0" normalizeH="0" baseline="0" noProof="0" dirty="0">
                <a:ln>
                  <a:noFill/>
                </a:ln>
                <a:solidFill>
                  <a:srgbClr val="7F7F7F"/>
                </a:solidFill>
                <a:effectLst/>
                <a:uLnTx/>
                <a:uFillTx/>
                <a:latin typeface="Poppins" panose="00000500000000000000" pitchFamily="2" charset="0"/>
                <a:cs typeface="Poppins" panose="00000500000000000000" pitchFamily="2" charset="0"/>
                <a:sym typeface="Proxima Nova"/>
              </a:rPr>
              <a:t>Optimization</a:t>
            </a:r>
          </a:p>
        </p:txBody>
      </p:sp>
      <p:pic>
        <p:nvPicPr>
          <p:cNvPr id="27" name="Picture 8" descr="Workflow - Free arrows icons">
            <a:extLst>
              <a:ext uri="{FF2B5EF4-FFF2-40B4-BE49-F238E27FC236}">
                <a16:creationId xmlns:a16="http://schemas.microsoft.com/office/drawing/2014/main" id="{45970B4F-4B22-3111-F15E-74C62A0A4E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1489" y="1808439"/>
            <a:ext cx="398025" cy="398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ands with cog wheel or gear icon.">
            <a:extLst>
              <a:ext uri="{FF2B5EF4-FFF2-40B4-BE49-F238E27FC236}">
                <a16:creationId xmlns:a16="http://schemas.microsoft.com/office/drawing/2014/main" id="{9AF8D802-1EC4-9C96-C766-6062FA6815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5120" y="3078009"/>
            <a:ext cx="646290" cy="646290"/>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152;p9">
            <a:extLst>
              <a:ext uri="{FF2B5EF4-FFF2-40B4-BE49-F238E27FC236}">
                <a16:creationId xmlns:a16="http://schemas.microsoft.com/office/drawing/2014/main" id="{E768339A-7315-A4B7-DD11-720196E6DBD4}"/>
              </a:ext>
            </a:extLst>
          </p:cNvPr>
          <p:cNvSpPr/>
          <p:nvPr/>
        </p:nvSpPr>
        <p:spPr>
          <a:xfrm>
            <a:off x="6257540" y="1453298"/>
            <a:ext cx="2362602" cy="4256777"/>
          </a:xfrm>
          <a:prstGeom prst="roundRect">
            <a:avLst>
              <a:gd name="adj" fmla="val 16667"/>
            </a:avLst>
          </a:prstGeom>
          <a:noFill/>
          <a:ln w="12700" cap="flat" cmpd="sng">
            <a:solidFill>
              <a:srgbClr val="6697C2"/>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53" name="Google Shape;99;g16c601cbab4_0_189">
            <a:extLst>
              <a:ext uri="{FF2B5EF4-FFF2-40B4-BE49-F238E27FC236}">
                <a16:creationId xmlns:a16="http://schemas.microsoft.com/office/drawing/2014/main" id="{FC7C8314-94A4-4EBD-EBF5-3621E9E5BC0A}"/>
              </a:ext>
            </a:extLst>
          </p:cNvPr>
          <p:cNvSpPr txBox="1"/>
          <p:nvPr/>
        </p:nvSpPr>
        <p:spPr>
          <a:xfrm>
            <a:off x="6693111" y="1097536"/>
            <a:ext cx="1534943" cy="35576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6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Analyze</a:t>
            </a:r>
          </a:p>
        </p:txBody>
      </p:sp>
      <p:sp>
        <p:nvSpPr>
          <p:cNvPr id="65" name="Google Shape;99;g16c601cbab4_0_189">
            <a:extLst>
              <a:ext uri="{FF2B5EF4-FFF2-40B4-BE49-F238E27FC236}">
                <a16:creationId xmlns:a16="http://schemas.microsoft.com/office/drawing/2014/main" id="{55B235B1-125D-D433-8E22-C11B8E16B6BE}"/>
              </a:ext>
            </a:extLst>
          </p:cNvPr>
          <p:cNvSpPr txBox="1"/>
          <p:nvPr/>
        </p:nvSpPr>
        <p:spPr>
          <a:xfrm>
            <a:off x="6656292" y="1782812"/>
            <a:ext cx="2081910" cy="33928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5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Execute Pipelines </a:t>
            </a:r>
          </a:p>
        </p:txBody>
      </p:sp>
      <p:sp>
        <p:nvSpPr>
          <p:cNvPr id="29" name="Google Shape;139;p9">
            <a:extLst>
              <a:ext uri="{FF2B5EF4-FFF2-40B4-BE49-F238E27FC236}">
                <a16:creationId xmlns:a16="http://schemas.microsoft.com/office/drawing/2014/main" id="{C2128054-4EA0-3C3B-5F86-152ADB4479FC}"/>
              </a:ext>
            </a:extLst>
          </p:cNvPr>
          <p:cNvSpPr txBox="1"/>
          <p:nvPr/>
        </p:nvSpPr>
        <p:spPr>
          <a:xfrm>
            <a:off x="6355800" y="2259191"/>
            <a:ext cx="2081910" cy="600124"/>
          </a:xfrm>
          <a:prstGeom prst="rect">
            <a:avLst/>
          </a:prstGeom>
          <a:noFill/>
          <a:ln>
            <a:noFill/>
          </a:ln>
        </p:spPr>
        <p:txBody>
          <a:bodyPr spcFirstLastPara="1" wrap="square" lIns="91425" tIns="45700" rIns="91425" bIns="45700" anchor="t" anchorCtr="0">
            <a:sp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No Code Creation</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Select or Import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3’rd Party (e.g.nf-core)</a:t>
            </a:r>
          </a:p>
        </p:txBody>
      </p:sp>
      <p:sp>
        <p:nvSpPr>
          <p:cNvPr id="30" name="Google Shape;99;g16c601cbab4_0_189">
            <a:extLst>
              <a:ext uri="{FF2B5EF4-FFF2-40B4-BE49-F238E27FC236}">
                <a16:creationId xmlns:a16="http://schemas.microsoft.com/office/drawing/2014/main" id="{8DD1E8F9-5F73-F650-FC19-9EED9125F31F}"/>
              </a:ext>
            </a:extLst>
          </p:cNvPr>
          <p:cNvSpPr txBox="1"/>
          <p:nvPr/>
        </p:nvSpPr>
        <p:spPr>
          <a:xfrm>
            <a:off x="6738356" y="3256088"/>
            <a:ext cx="2081910" cy="33928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5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Access Pipelines </a:t>
            </a:r>
          </a:p>
        </p:txBody>
      </p:sp>
      <p:sp>
        <p:nvSpPr>
          <p:cNvPr id="33" name="Google Shape;139;p9">
            <a:extLst>
              <a:ext uri="{FF2B5EF4-FFF2-40B4-BE49-F238E27FC236}">
                <a16:creationId xmlns:a16="http://schemas.microsoft.com/office/drawing/2014/main" id="{6D2FE81E-AA1B-247C-DD51-CB28051B16AD}"/>
              </a:ext>
            </a:extLst>
          </p:cNvPr>
          <p:cNvSpPr txBox="1"/>
          <p:nvPr/>
        </p:nvSpPr>
        <p:spPr>
          <a:xfrm>
            <a:off x="6355800" y="3698816"/>
            <a:ext cx="2196390" cy="600124"/>
          </a:xfrm>
          <a:prstGeom prst="rect">
            <a:avLst/>
          </a:prstGeom>
          <a:noFill/>
          <a:ln>
            <a:noFill/>
          </a:ln>
        </p:spPr>
        <p:txBody>
          <a:bodyPr spcFirstLastPara="1" wrap="square" lIns="91425" tIns="45700" rIns="91425" bIns="45700" anchor="t" anchorCtr="0">
            <a:sp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Public Pipeline Repository</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User Improvements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Power of the Commons</a:t>
            </a:r>
          </a:p>
        </p:txBody>
      </p:sp>
      <p:sp>
        <p:nvSpPr>
          <p:cNvPr id="38" name="Google Shape;99;g16c601cbab4_0_189">
            <a:extLst>
              <a:ext uri="{FF2B5EF4-FFF2-40B4-BE49-F238E27FC236}">
                <a16:creationId xmlns:a16="http://schemas.microsoft.com/office/drawing/2014/main" id="{7F5D5555-8CBE-0D41-E1E9-7D4B48EF7CF4}"/>
              </a:ext>
            </a:extLst>
          </p:cNvPr>
          <p:cNvSpPr txBox="1"/>
          <p:nvPr/>
        </p:nvSpPr>
        <p:spPr>
          <a:xfrm>
            <a:off x="6490739" y="4669048"/>
            <a:ext cx="1791810" cy="322805"/>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Tx/>
              <a:buNone/>
              <a:tabLst/>
              <a:defRPr/>
            </a:pPr>
            <a:r>
              <a:rPr kumimoji="0" lang="en-US" sz="1400" b="1" i="0" u="none" strike="noStrike" kern="1200" cap="none" spc="0" normalizeH="0" baseline="0" noProof="0" dirty="0">
                <a:ln>
                  <a:noFill/>
                </a:ln>
                <a:solidFill>
                  <a:srgbClr val="7F7F7F"/>
                </a:solidFill>
                <a:effectLst/>
                <a:uLnTx/>
                <a:uFillTx/>
                <a:latin typeface="Poppins" panose="00000500000000000000" pitchFamily="2" charset="0"/>
                <a:cs typeface="Poppins" panose="00000500000000000000" pitchFamily="2" charset="0"/>
                <a:sym typeface="Proxima Nova"/>
              </a:rPr>
              <a:t>(Re)use/Modify</a:t>
            </a:r>
          </a:p>
        </p:txBody>
      </p:sp>
      <p:sp>
        <p:nvSpPr>
          <p:cNvPr id="39" name="Google Shape;99;g16c601cbab4_0_189">
            <a:extLst>
              <a:ext uri="{FF2B5EF4-FFF2-40B4-BE49-F238E27FC236}">
                <a16:creationId xmlns:a16="http://schemas.microsoft.com/office/drawing/2014/main" id="{D13E3DF2-3793-BDF4-815D-A11C957AECAF}"/>
              </a:ext>
            </a:extLst>
          </p:cNvPr>
          <p:cNvSpPr txBox="1"/>
          <p:nvPr/>
        </p:nvSpPr>
        <p:spPr>
          <a:xfrm>
            <a:off x="6490738" y="5138791"/>
            <a:ext cx="1791810" cy="322805"/>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Tx/>
              <a:buNone/>
              <a:tabLst/>
              <a:defRPr/>
            </a:pPr>
            <a:r>
              <a:rPr kumimoji="0" lang="en-US" sz="1400" b="1" i="0" u="none" strike="noStrike" kern="1200" cap="none" spc="0" normalizeH="0" baseline="0" noProof="0" dirty="0">
                <a:ln>
                  <a:noFill/>
                </a:ln>
                <a:solidFill>
                  <a:srgbClr val="7F7F7F"/>
                </a:solidFill>
                <a:effectLst/>
                <a:uLnTx/>
                <a:uFillTx/>
                <a:latin typeface="Poppins" panose="00000500000000000000" pitchFamily="2" charset="0"/>
                <a:cs typeface="Poppins" panose="00000500000000000000" pitchFamily="2" charset="0"/>
                <a:sym typeface="Proxima Nova"/>
              </a:rPr>
              <a:t>Versioning/Audit</a:t>
            </a:r>
          </a:p>
        </p:txBody>
      </p:sp>
      <p:sp>
        <p:nvSpPr>
          <p:cNvPr id="41" name="Google Shape;152;p9">
            <a:extLst>
              <a:ext uri="{FF2B5EF4-FFF2-40B4-BE49-F238E27FC236}">
                <a16:creationId xmlns:a16="http://schemas.microsoft.com/office/drawing/2014/main" id="{D7C2535C-BEC3-9847-36C5-9F3B2FE3AF0D}"/>
              </a:ext>
            </a:extLst>
          </p:cNvPr>
          <p:cNvSpPr/>
          <p:nvPr/>
        </p:nvSpPr>
        <p:spPr>
          <a:xfrm>
            <a:off x="8911933" y="1477499"/>
            <a:ext cx="2362602" cy="4256777"/>
          </a:xfrm>
          <a:prstGeom prst="roundRect">
            <a:avLst>
              <a:gd name="adj" fmla="val 16667"/>
            </a:avLst>
          </a:prstGeom>
          <a:noFill/>
          <a:ln w="12700" cap="flat" cmpd="sng">
            <a:solidFill>
              <a:srgbClr val="6697C2"/>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59" name="Google Shape;99;g16c601cbab4_0_189">
            <a:extLst>
              <a:ext uri="{FF2B5EF4-FFF2-40B4-BE49-F238E27FC236}">
                <a16:creationId xmlns:a16="http://schemas.microsoft.com/office/drawing/2014/main" id="{FC444D9A-D608-0D7C-9C97-3EBFBFCBE1AF}"/>
              </a:ext>
            </a:extLst>
          </p:cNvPr>
          <p:cNvSpPr txBox="1"/>
          <p:nvPr/>
        </p:nvSpPr>
        <p:spPr>
          <a:xfrm>
            <a:off x="9312470" y="1115691"/>
            <a:ext cx="1534943" cy="35576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6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Visualize</a:t>
            </a:r>
          </a:p>
        </p:txBody>
      </p:sp>
      <p:pic>
        <p:nvPicPr>
          <p:cNvPr id="2" name="Picture 1">
            <a:extLst>
              <a:ext uri="{FF2B5EF4-FFF2-40B4-BE49-F238E27FC236}">
                <a16:creationId xmlns:a16="http://schemas.microsoft.com/office/drawing/2014/main" id="{5959304A-EEBD-FB34-0E60-4EAD9BD0B7C7}"/>
              </a:ext>
            </a:extLst>
          </p:cNvPr>
          <p:cNvPicPr>
            <a:picLocks noChangeAspect="1"/>
          </p:cNvPicPr>
          <p:nvPr/>
        </p:nvPicPr>
        <p:blipFill>
          <a:blip r:embed="rId8"/>
          <a:stretch>
            <a:fillRect/>
          </a:stretch>
        </p:blipFill>
        <p:spPr>
          <a:xfrm>
            <a:off x="9079796" y="1779447"/>
            <a:ext cx="492291" cy="492291"/>
          </a:xfrm>
          <a:prstGeom prst="rect">
            <a:avLst/>
          </a:prstGeom>
        </p:spPr>
      </p:pic>
      <p:sp>
        <p:nvSpPr>
          <p:cNvPr id="4" name="Google Shape;139;p9">
            <a:extLst>
              <a:ext uri="{FF2B5EF4-FFF2-40B4-BE49-F238E27FC236}">
                <a16:creationId xmlns:a16="http://schemas.microsoft.com/office/drawing/2014/main" id="{A4FC1158-E3E2-56D2-BEBF-E573E8F0575F}"/>
              </a:ext>
            </a:extLst>
          </p:cNvPr>
          <p:cNvSpPr txBox="1"/>
          <p:nvPr/>
        </p:nvSpPr>
        <p:spPr>
          <a:xfrm>
            <a:off x="8965394" y="2259191"/>
            <a:ext cx="2185927" cy="600124"/>
          </a:xfrm>
          <a:prstGeom prst="rect">
            <a:avLst/>
          </a:prstGeom>
          <a:noFill/>
          <a:ln>
            <a:noFill/>
          </a:ln>
        </p:spPr>
        <p:txBody>
          <a:bodyPr spcFirstLastPara="1" wrap="square" lIns="91425" tIns="45700" rIns="91425" bIns="45700" anchor="t" anchorCtr="0">
            <a:sp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Data Repositories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Differential expression etc.</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Custom visualizations.</a:t>
            </a:r>
          </a:p>
        </p:txBody>
      </p:sp>
      <p:sp>
        <p:nvSpPr>
          <p:cNvPr id="5" name="Google Shape;99;g16c601cbab4_0_189">
            <a:extLst>
              <a:ext uri="{FF2B5EF4-FFF2-40B4-BE49-F238E27FC236}">
                <a16:creationId xmlns:a16="http://schemas.microsoft.com/office/drawing/2014/main" id="{E0F0F8D2-F7DF-BAE1-3076-27EFA998E92A}"/>
              </a:ext>
            </a:extLst>
          </p:cNvPr>
          <p:cNvSpPr txBox="1"/>
          <p:nvPr/>
        </p:nvSpPr>
        <p:spPr>
          <a:xfrm>
            <a:off x="9572086" y="1812105"/>
            <a:ext cx="1591235" cy="33928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5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Native Apps </a:t>
            </a:r>
          </a:p>
        </p:txBody>
      </p:sp>
      <p:sp>
        <p:nvSpPr>
          <p:cNvPr id="25" name="Google Shape;99;g16c601cbab4_0_189">
            <a:extLst>
              <a:ext uri="{FF2B5EF4-FFF2-40B4-BE49-F238E27FC236}">
                <a16:creationId xmlns:a16="http://schemas.microsoft.com/office/drawing/2014/main" id="{C3045CE9-B2FB-C153-60AA-33EC490665BC}"/>
              </a:ext>
            </a:extLst>
          </p:cNvPr>
          <p:cNvSpPr txBox="1"/>
          <p:nvPr/>
        </p:nvSpPr>
        <p:spPr>
          <a:xfrm>
            <a:off x="9197375" y="4669048"/>
            <a:ext cx="1791810" cy="322805"/>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Tx/>
              <a:buNone/>
              <a:tabLst/>
              <a:defRPr/>
            </a:pPr>
            <a:r>
              <a:rPr kumimoji="0" lang="en-US" sz="1400" b="1" i="0" u="none" strike="noStrike" kern="1200" cap="none" spc="0" normalizeH="0" baseline="0" noProof="0" dirty="0">
                <a:ln>
                  <a:noFill/>
                </a:ln>
                <a:solidFill>
                  <a:srgbClr val="7F7F7F"/>
                </a:solidFill>
                <a:effectLst/>
                <a:uLnTx/>
                <a:uFillTx/>
                <a:latin typeface="Poppins" panose="00000500000000000000" pitchFamily="2" charset="0"/>
                <a:cs typeface="Poppins" panose="00000500000000000000" pitchFamily="2" charset="0"/>
                <a:sym typeface="Proxima Nova"/>
              </a:rPr>
              <a:t>Interactive Views </a:t>
            </a:r>
          </a:p>
        </p:txBody>
      </p:sp>
      <p:sp>
        <p:nvSpPr>
          <p:cNvPr id="26" name="Google Shape;99;g16c601cbab4_0_189">
            <a:extLst>
              <a:ext uri="{FF2B5EF4-FFF2-40B4-BE49-F238E27FC236}">
                <a16:creationId xmlns:a16="http://schemas.microsoft.com/office/drawing/2014/main" id="{BB9261B9-CD95-C318-FE85-4DD45CD8561F}"/>
              </a:ext>
            </a:extLst>
          </p:cNvPr>
          <p:cNvSpPr txBox="1"/>
          <p:nvPr/>
        </p:nvSpPr>
        <p:spPr>
          <a:xfrm>
            <a:off x="9197374" y="5138791"/>
            <a:ext cx="1791810" cy="322805"/>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Tx/>
              <a:buNone/>
              <a:tabLst/>
              <a:defRPr/>
            </a:pPr>
            <a:r>
              <a:rPr kumimoji="0" lang="en-US" sz="1400" b="1" i="0" u="none" strike="noStrike" kern="1200" cap="none" spc="0" normalizeH="0" baseline="0" noProof="0" dirty="0">
                <a:ln>
                  <a:noFill/>
                </a:ln>
                <a:solidFill>
                  <a:srgbClr val="7F7F7F"/>
                </a:solidFill>
                <a:effectLst/>
                <a:uLnTx/>
                <a:uFillTx/>
                <a:latin typeface="Poppins" panose="00000500000000000000" pitchFamily="2" charset="0"/>
                <a:cs typeface="Poppins" panose="00000500000000000000" pitchFamily="2" charset="0"/>
                <a:sym typeface="Proxima Nova"/>
              </a:rPr>
              <a:t>Share Results</a:t>
            </a:r>
          </a:p>
        </p:txBody>
      </p:sp>
      <p:pic>
        <p:nvPicPr>
          <p:cNvPr id="2050" name="Picture 2" descr="Globe icon">
            <a:extLst>
              <a:ext uri="{FF2B5EF4-FFF2-40B4-BE49-F238E27FC236}">
                <a16:creationId xmlns:a16="http://schemas.microsoft.com/office/drawing/2014/main" id="{0D010F9C-56E0-944F-5973-90B0F9CB12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2653" y="3203182"/>
            <a:ext cx="502001" cy="502001"/>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99;g16c601cbab4_0_189">
            <a:extLst>
              <a:ext uri="{FF2B5EF4-FFF2-40B4-BE49-F238E27FC236}">
                <a16:creationId xmlns:a16="http://schemas.microsoft.com/office/drawing/2014/main" id="{21EC7AFB-B255-D9B9-187B-149BB9B8D452}"/>
              </a:ext>
            </a:extLst>
          </p:cNvPr>
          <p:cNvSpPr txBox="1"/>
          <p:nvPr/>
        </p:nvSpPr>
        <p:spPr>
          <a:xfrm>
            <a:off x="9572082" y="3270786"/>
            <a:ext cx="1591235" cy="33928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5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3</a:t>
            </a:r>
            <a:r>
              <a:rPr kumimoji="0" lang="en-US" sz="1500" b="1" i="0" u="none" strike="noStrike" kern="1200" cap="none" spc="0" normalizeH="0" baseline="3000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rd</a:t>
            </a:r>
            <a:r>
              <a:rPr kumimoji="0" lang="en-US" sz="15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 Party Apps </a:t>
            </a:r>
          </a:p>
        </p:txBody>
      </p:sp>
      <p:sp>
        <p:nvSpPr>
          <p:cNvPr id="31" name="Google Shape;139;p9">
            <a:extLst>
              <a:ext uri="{FF2B5EF4-FFF2-40B4-BE49-F238E27FC236}">
                <a16:creationId xmlns:a16="http://schemas.microsoft.com/office/drawing/2014/main" id="{F1A787A5-AF02-ECA9-806F-D060CCA8E103}"/>
              </a:ext>
            </a:extLst>
          </p:cNvPr>
          <p:cNvSpPr txBox="1"/>
          <p:nvPr/>
        </p:nvSpPr>
        <p:spPr>
          <a:xfrm>
            <a:off x="8903269" y="3698816"/>
            <a:ext cx="2712082" cy="600124"/>
          </a:xfrm>
          <a:prstGeom prst="rect">
            <a:avLst/>
          </a:prstGeom>
          <a:noFill/>
          <a:ln>
            <a:noFill/>
          </a:ln>
        </p:spPr>
        <p:txBody>
          <a:bodyPr spcFirstLastPara="1" wrap="square" lIns="91425" tIns="45700" rIns="91425" bIns="45700" anchor="t" anchorCtr="0">
            <a:sp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R Shiny / </a:t>
            </a:r>
            <a:r>
              <a:rPr kumimoji="0" lang="en-US" sz="1100" b="0" i="0" u="none" strike="noStrike" kern="1200" cap="none" spc="0" normalizeH="0" baseline="0" noProof="0" dirty="0" err="1">
                <a:ln>
                  <a:noFill/>
                </a:ln>
                <a:solidFill>
                  <a:srgbClr val="7F7F7F"/>
                </a:solidFill>
                <a:effectLst/>
                <a:uLnTx/>
                <a:uFillTx/>
                <a:latin typeface="Poppins" panose="00000500000000000000" pitchFamily="2" charset="0"/>
                <a:ea typeface="+mn-ea"/>
                <a:cs typeface="Poppins" panose="00000500000000000000" pitchFamily="2" charset="0"/>
                <a:sym typeface="Proxima Nova"/>
              </a:rPr>
              <a:t>Jupyter</a:t>
            </a: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 / </a:t>
            </a:r>
            <a:r>
              <a:rPr lang="en-US" sz="1100" kern="1200" dirty="0">
                <a:solidFill>
                  <a:srgbClr val="7F7F7F"/>
                </a:solidFill>
                <a:latin typeface="Poppins" panose="00000500000000000000" pitchFamily="2" charset="0"/>
                <a:ea typeface="+mn-ea"/>
                <a:cs typeface="Poppins" panose="00000500000000000000" pitchFamily="2" charset="0"/>
                <a:sym typeface="Proxima Nova"/>
              </a:rPr>
              <a:t>CKG</a:t>
            </a: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 etc.</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err="1">
                <a:ln>
                  <a:noFill/>
                </a:ln>
                <a:solidFill>
                  <a:srgbClr val="7F7F7F"/>
                </a:solidFill>
                <a:effectLst/>
                <a:uLnTx/>
                <a:uFillTx/>
                <a:latin typeface="Poppins" panose="00000500000000000000" pitchFamily="2" charset="0"/>
                <a:ea typeface="+mn-ea"/>
                <a:cs typeface="Poppins" panose="00000500000000000000" pitchFamily="2" charset="0"/>
                <a:sym typeface="Proxima Nova"/>
              </a:rPr>
              <a:t>CellxGene</a:t>
            </a: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 / </a:t>
            </a:r>
            <a:r>
              <a:rPr kumimoji="0" lang="en-US" sz="1100" b="0" i="0" u="none" strike="noStrike" kern="1200" cap="none" spc="0" normalizeH="0" baseline="0" noProof="0" dirty="0" err="1">
                <a:ln>
                  <a:noFill/>
                </a:ln>
                <a:solidFill>
                  <a:srgbClr val="7F7F7F"/>
                </a:solidFill>
                <a:effectLst/>
                <a:uLnTx/>
                <a:uFillTx/>
                <a:latin typeface="Poppins" panose="00000500000000000000" pitchFamily="2" charset="0"/>
                <a:ea typeface="+mn-ea"/>
                <a:cs typeface="Poppins" panose="00000500000000000000" pitchFamily="2" charset="0"/>
                <a:sym typeface="Proxima Nova"/>
              </a:rPr>
              <a:t>iSEE</a:t>
            </a: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 etc.</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LLM / Prompt Analytics</a:t>
            </a:r>
          </a:p>
        </p:txBody>
      </p:sp>
      <p:sp>
        <p:nvSpPr>
          <p:cNvPr id="42" name="Google Shape;152;p9">
            <a:extLst>
              <a:ext uri="{FF2B5EF4-FFF2-40B4-BE49-F238E27FC236}">
                <a16:creationId xmlns:a16="http://schemas.microsoft.com/office/drawing/2014/main" id="{020B8D89-6F07-F80E-DEBE-2665585C4893}"/>
              </a:ext>
            </a:extLst>
          </p:cNvPr>
          <p:cNvSpPr/>
          <p:nvPr/>
        </p:nvSpPr>
        <p:spPr>
          <a:xfrm>
            <a:off x="885197" y="1477499"/>
            <a:ext cx="2362602" cy="4256777"/>
          </a:xfrm>
          <a:prstGeom prst="roundRect">
            <a:avLst>
              <a:gd name="adj" fmla="val 16667"/>
            </a:avLst>
          </a:prstGeom>
          <a:noFill/>
          <a:ln w="12700" cap="flat" cmpd="sng">
            <a:solidFill>
              <a:srgbClr val="6697C2"/>
            </a:solidFill>
            <a:prstDash val="sysDash"/>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dirty="0">
              <a:ln>
                <a:noFill/>
              </a:ln>
              <a:solidFill>
                <a:prstClr val="white"/>
              </a:solidFill>
              <a:effectLst/>
              <a:uLnTx/>
              <a:uFillTx/>
              <a:latin typeface="Calibri"/>
              <a:ea typeface="Calibri"/>
              <a:cs typeface="Calibri"/>
              <a:sym typeface="Calibri"/>
            </a:endParaRPr>
          </a:p>
        </p:txBody>
      </p:sp>
      <p:sp>
        <p:nvSpPr>
          <p:cNvPr id="61" name="Google Shape;99;g16c601cbab4_0_189">
            <a:extLst>
              <a:ext uri="{FF2B5EF4-FFF2-40B4-BE49-F238E27FC236}">
                <a16:creationId xmlns:a16="http://schemas.microsoft.com/office/drawing/2014/main" id="{48386831-894D-7427-0CBD-3E1989A24B86}"/>
              </a:ext>
            </a:extLst>
          </p:cNvPr>
          <p:cNvSpPr txBox="1"/>
          <p:nvPr/>
        </p:nvSpPr>
        <p:spPr>
          <a:xfrm>
            <a:off x="885197" y="1145833"/>
            <a:ext cx="2325687" cy="35576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6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Manage</a:t>
            </a:r>
          </a:p>
        </p:txBody>
      </p:sp>
      <p:sp>
        <p:nvSpPr>
          <p:cNvPr id="22" name="Google Shape;99;g16c601cbab4_0_189">
            <a:extLst>
              <a:ext uri="{FF2B5EF4-FFF2-40B4-BE49-F238E27FC236}">
                <a16:creationId xmlns:a16="http://schemas.microsoft.com/office/drawing/2014/main" id="{088F28E4-C0CD-5018-00A8-6F4AD5B4C450}"/>
              </a:ext>
            </a:extLst>
          </p:cNvPr>
          <p:cNvSpPr txBox="1"/>
          <p:nvPr/>
        </p:nvSpPr>
        <p:spPr>
          <a:xfrm>
            <a:off x="1178076" y="4669048"/>
            <a:ext cx="1791810" cy="322805"/>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Tx/>
              <a:buNone/>
              <a:tabLst/>
              <a:defRPr/>
            </a:pPr>
            <a:r>
              <a:rPr kumimoji="0" lang="en-US" sz="1400" b="1" i="0" u="none" strike="noStrike" kern="1200" cap="none" spc="0" normalizeH="0" baseline="0" noProof="0" dirty="0">
                <a:ln>
                  <a:noFill/>
                </a:ln>
                <a:solidFill>
                  <a:srgbClr val="7F7F7F"/>
                </a:solidFill>
                <a:effectLst/>
                <a:uLnTx/>
                <a:uFillTx/>
                <a:latin typeface="Poppins" panose="00000500000000000000" pitchFamily="2" charset="0"/>
                <a:cs typeface="Poppins" panose="00000500000000000000" pitchFamily="2" charset="0"/>
                <a:sym typeface="Proxima Nova"/>
              </a:rPr>
              <a:t>Central Control</a:t>
            </a:r>
          </a:p>
        </p:txBody>
      </p:sp>
      <p:sp>
        <p:nvSpPr>
          <p:cNvPr id="24" name="Google Shape;99;g16c601cbab4_0_189">
            <a:extLst>
              <a:ext uri="{FF2B5EF4-FFF2-40B4-BE49-F238E27FC236}">
                <a16:creationId xmlns:a16="http://schemas.microsoft.com/office/drawing/2014/main" id="{F7BC1991-29B8-0645-EEB5-96F18115236B}"/>
              </a:ext>
            </a:extLst>
          </p:cNvPr>
          <p:cNvSpPr txBox="1"/>
          <p:nvPr/>
        </p:nvSpPr>
        <p:spPr>
          <a:xfrm>
            <a:off x="1178075" y="5138791"/>
            <a:ext cx="1791810" cy="322805"/>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t" anchorCtr="0">
            <a:spAutoFit/>
          </a:bodyPr>
          <a:lstStyle/>
          <a:p>
            <a:pPr marL="0" marR="0" lvl="0" indent="0" algn="ctr" defTabSz="914400" rtl="0" eaLnBrk="1" fontAlgn="auto" latinLnBrk="0" hangingPunct="1">
              <a:lnSpc>
                <a:spcPct val="107000"/>
              </a:lnSpc>
              <a:spcBef>
                <a:spcPts val="0"/>
              </a:spcBef>
              <a:spcAft>
                <a:spcPts val="0"/>
              </a:spcAft>
              <a:buClr>
                <a:srgbClr val="000000"/>
              </a:buClr>
              <a:buSzPts val="1800"/>
              <a:buFontTx/>
              <a:buNone/>
              <a:tabLst/>
              <a:defRPr/>
            </a:pPr>
            <a:r>
              <a:rPr kumimoji="0" lang="en-US" sz="1400" b="1" i="0" u="none" strike="noStrike" kern="1200" cap="none" spc="0" normalizeH="0" baseline="0" noProof="0" dirty="0">
                <a:ln>
                  <a:noFill/>
                </a:ln>
                <a:solidFill>
                  <a:srgbClr val="7F7F7F"/>
                </a:solidFill>
                <a:effectLst/>
                <a:uLnTx/>
                <a:uFillTx/>
                <a:latin typeface="Poppins" panose="00000500000000000000" pitchFamily="2" charset="0"/>
                <a:cs typeface="Poppins" panose="00000500000000000000" pitchFamily="2" charset="0"/>
                <a:sym typeface="Proxima Nova"/>
              </a:rPr>
              <a:t>Inst. Knowledge</a:t>
            </a:r>
          </a:p>
        </p:txBody>
      </p:sp>
      <p:pic>
        <p:nvPicPr>
          <p:cNvPr id="34" name="Picture 33">
            <a:extLst>
              <a:ext uri="{FF2B5EF4-FFF2-40B4-BE49-F238E27FC236}">
                <a16:creationId xmlns:a16="http://schemas.microsoft.com/office/drawing/2014/main" id="{22D87D75-A045-7E45-3D8B-254B60FC50D5}"/>
              </a:ext>
            </a:extLst>
          </p:cNvPr>
          <p:cNvPicPr>
            <a:picLocks noChangeAspect="1"/>
          </p:cNvPicPr>
          <p:nvPr/>
        </p:nvPicPr>
        <p:blipFill>
          <a:blip r:embed="rId10"/>
          <a:stretch>
            <a:fillRect/>
          </a:stretch>
        </p:blipFill>
        <p:spPr>
          <a:xfrm>
            <a:off x="1048605" y="1697225"/>
            <a:ext cx="483445" cy="483445"/>
          </a:xfrm>
          <a:prstGeom prst="rect">
            <a:avLst/>
          </a:prstGeom>
        </p:spPr>
      </p:pic>
      <p:sp>
        <p:nvSpPr>
          <p:cNvPr id="40" name="Google Shape;99;g16c601cbab4_0_189">
            <a:extLst>
              <a:ext uri="{FF2B5EF4-FFF2-40B4-BE49-F238E27FC236}">
                <a16:creationId xmlns:a16="http://schemas.microsoft.com/office/drawing/2014/main" id="{6CA0712E-0803-76F2-284D-CC6604FBCF44}"/>
              </a:ext>
            </a:extLst>
          </p:cNvPr>
          <p:cNvSpPr txBox="1"/>
          <p:nvPr/>
        </p:nvSpPr>
        <p:spPr>
          <a:xfrm>
            <a:off x="1492869" y="1771951"/>
            <a:ext cx="2081910" cy="33928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5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Process Mgmt. </a:t>
            </a:r>
          </a:p>
        </p:txBody>
      </p:sp>
      <p:sp>
        <p:nvSpPr>
          <p:cNvPr id="43" name="Google Shape;139;p9">
            <a:extLst>
              <a:ext uri="{FF2B5EF4-FFF2-40B4-BE49-F238E27FC236}">
                <a16:creationId xmlns:a16="http://schemas.microsoft.com/office/drawing/2014/main" id="{7C8AB077-46F6-9E38-9E9B-1FED4586A204}"/>
              </a:ext>
            </a:extLst>
          </p:cNvPr>
          <p:cNvSpPr txBox="1"/>
          <p:nvPr/>
        </p:nvSpPr>
        <p:spPr>
          <a:xfrm>
            <a:off x="1058440" y="2259191"/>
            <a:ext cx="2081910" cy="769401"/>
          </a:xfrm>
          <a:prstGeom prst="rect">
            <a:avLst/>
          </a:prstGeom>
          <a:noFill/>
          <a:ln>
            <a:noFill/>
          </a:ln>
        </p:spPr>
        <p:txBody>
          <a:bodyPr spcFirstLastPara="1" wrap="square" lIns="91425" tIns="45700" rIns="91425" bIns="45700" anchor="t" anchorCtr="0">
            <a:sp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Custom Portals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Notebooks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Workflow Tracking</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endParaRPr>
          </a:p>
        </p:txBody>
      </p:sp>
      <p:pic>
        <p:nvPicPr>
          <p:cNvPr id="45" name="Picture 44">
            <a:extLst>
              <a:ext uri="{FF2B5EF4-FFF2-40B4-BE49-F238E27FC236}">
                <a16:creationId xmlns:a16="http://schemas.microsoft.com/office/drawing/2014/main" id="{1C6B0695-99AF-568C-D576-2FA79E905F97}"/>
              </a:ext>
            </a:extLst>
          </p:cNvPr>
          <p:cNvPicPr>
            <a:picLocks noChangeAspect="1"/>
          </p:cNvPicPr>
          <p:nvPr/>
        </p:nvPicPr>
        <p:blipFill>
          <a:blip r:embed="rId11"/>
          <a:stretch>
            <a:fillRect/>
          </a:stretch>
        </p:blipFill>
        <p:spPr>
          <a:xfrm>
            <a:off x="1053366" y="3222572"/>
            <a:ext cx="452438" cy="452438"/>
          </a:xfrm>
          <a:prstGeom prst="rect">
            <a:avLst/>
          </a:prstGeom>
        </p:spPr>
      </p:pic>
      <p:sp>
        <p:nvSpPr>
          <p:cNvPr id="46" name="Google Shape;99;g16c601cbab4_0_189">
            <a:extLst>
              <a:ext uri="{FF2B5EF4-FFF2-40B4-BE49-F238E27FC236}">
                <a16:creationId xmlns:a16="http://schemas.microsoft.com/office/drawing/2014/main" id="{EA047C41-9050-976B-3410-1353D5E371F5}"/>
              </a:ext>
            </a:extLst>
          </p:cNvPr>
          <p:cNvSpPr txBox="1"/>
          <p:nvPr/>
        </p:nvSpPr>
        <p:spPr>
          <a:xfrm>
            <a:off x="1492865" y="3285071"/>
            <a:ext cx="2081910" cy="33928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7000"/>
              </a:lnSpc>
              <a:spcBef>
                <a:spcPts val="0"/>
              </a:spcBef>
              <a:spcAft>
                <a:spcPts val="0"/>
              </a:spcAft>
              <a:buClr>
                <a:srgbClr val="000000"/>
              </a:buClr>
              <a:buSzPts val="1800"/>
              <a:buFont typeface="Arial"/>
              <a:buNone/>
              <a:tabLst/>
              <a:defRPr/>
            </a:pPr>
            <a:r>
              <a:rPr kumimoji="0" lang="en-US" sz="1500" b="1"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Org. Mgmt. </a:t>
            </a:r>
          </a:p>
        </p:txBody>
      </p:sp>
      <p:sp>
        <p:nvSpPr>
          <p:cNvPr id="47" name="Google Shape;139;p9">
            <a:extLst>
              <a:ext uri="{FF2B5EF4-FFF2-40B4-BE49-F238E27FC236}">
                <a16:creationId xmlns:a16="http://schemas.microsoft.com/office/drawing/2014/main" id="{418B2465-C9D1-AE60-EC93-BDD784BDDD7D}"/>
              </a:ext>
            </a:extLst>
          </p:cNvPr>
          <p:cNvSpPr txBox="1"/>
          <p:nvPr/>
        </p:nvSpPr>
        <p:spPr>
          <a:xfrm>
            <a:off x="1058440" y="3698816"/>
            <a:ext cx="2081910" cy="769401"/>
          </a:xfrm>
          <a:prstGeom prst="rect">
            <a:avLst/>
          </a:prstGeom>
          <a:noFill/>
          <a:ln>
            <a:noFill/>
          </a:ln>
        </p:spPr>
        <p:txBody>
          <a:bodyPr spcFirstLastPara="1" wrap="square" lIns="91425" tIns="45700" rIns="91425" bIns="45700" anchor="t" anchorCtr="0">
            <a:sp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Project/User Mgmt.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Sharing and Reporting</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rPr>
              <a:t>Collaboration</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kumimoji="0" lang="en-US" sz="1100" b="0" i="0" u="none" strike="noStrike" kern="1200" cap="none" spc="0" normalizeH="0" baseline="0" noProof="0" dirty="0">
              <a:ln>
                <a:noFill/>
              </a:ln>
              <a:solidFill>
                <a:srgbClr val="7F7F7F"/>
              </a:solidFill>
              <a:effectLst/>
              <a:uLnTx/>
              <a:uFillTx/>
              <a:latin typeface="Poppins" panose="00000500000000000000" pitchFamily="2" charset="0"/>
              <a:ea typeface="+mn-ea"/>
              <a:cs typeface="Poppins" panose="00000500000000000000" pitchFamily="2" charset="0"/>
              <a:sym typeface="Proxima Nova"/>
            </a:endParaRPr>
          </a:p>
        </p:txBody>
      </p:sp>
      <p:sp>
        <p:nvSpPr>
          <p:cNvPr id="21" name="Slide Number Placeholder 3">
            <a:extLst>
              <a:ext uri="{FF2B5EF4-FFF2-40B4-BE49-F238E27FC236}">
                <a16:creationId xmlns:a16="http://schemas.microsoft.com/office/drawing/2014/main" id="{B743A195-02E9-EF62-37F2-C2AC47FC4AAB}"/>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1429012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2F1F6-1C26-4A4B-9E24-9C69903FFC1B}"/>
              </a:ext>
            </a:extLst>
          </p:cNvPr>
          <p:cNvSpPr>
            <a:spLocks noGrp="1"/>
          </p:cNvSpPr>
          <p:nvPr>
            <p:ph idx="1"/>
          </p:nvPr>
        </p:nvSpPr>
        <p:spPr>
          <a:xfrm>
            <a:off x="431448" y="1075280"/>
            <a:ext cx="8946541" cy="4195481"/>
          </a:xfrm>
        </p:spPr>
        <p:txBody>
          <a:bodyPr>
            <a:normAutofit/>
          </a:bodyPr>
          <a:lstStyle/>
          <a:p>
            <a:r>
              <a:rPr lang="en-US" sz="2400" dirty="0"/>
              <a:t>Avoid manual data manipulation steps</a:t>
            </a:r>
          </a:p>
          <a:p>
            <a:r>
              <a:rPr lang="en-US" sz="2400" dirty="0"/>
              <a:t>Archive the exact versions of all external </a:t>
            </a:r>
            <a:br>
              <a:rPr lang="en-US" sz="2400" dirty="0"/>
            </a:br>
            <a:r>
              <a:rPr lang="en-US" sz="2400" dirty="0"/>
              <a:t>programs used</a:t>
            </a:r>
          </a:p>
          <a:p>
            <a:r>
              <a:rPr lang="en-US" sz="2400" dirty="0"/>
              <a:t>Version control all custom scripts</a:t>
            </a:r>
          </a:p>
          <a:p>
            <a:r>
              <a:rPr lang="en-US" sz="2400" dirty="0"/>
              <a:t>Provide (public) access to scripts/pipelines, </a:t>
            </a:r>
            <a:br>
              <a:rPr lang="en-US" sz="2400" dirty="0"/>
            </a:br>
            <a:r>
              <a:rPr lang="en-US" sz="2400" dirty="0"/>
              <a:t>runs, and results in FAIR standards</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p:txBody>
      </p:sp>
      <p:pic>
        <p:nvPicPr>
          <p:cNvPr id="9" name="Picture 8">
            <a:extLst>
              <a:ext uri="{FF2B5EF4-FFF2-40B4-BE49-F238E27FC236}">
                <a16:creationId xmlns:a16="http://schemas.microsoft.com/office/drawing/2014/main" id="{9396DFBD-B226-6A4E-9D4F-42FB0A47002D}"/>
              </a:ext>
            </a:extLst>
          </p:cNvPr>
          <p:cNvPicPr>
            <a:picLocks noChangeAspect="1"/>
          </p:cNvPicPr>
          <p:nvPr/>
        </p:nvPicPr>
        <p:blipFill>
          <a:blip r:embed="rId3"/>
          <a:stretch>
            <a:fillRect/>
          </a:stretch>
        </p:blipFill>
        <p:spPr>
          <a:xfrm>
            <a:off x="3857891" y="750194"/>
            <a:ext cx="4358360" cy="3822556"/>
          </a:xfrm>
          <a:prstGeom prst="rect">
            <a:avLst/>
          </a:prstGeom>
        </p:spPr>
      </p:pic>
      <p:pic>
        <p:nvPicPr>
          <p:cNvPr id="4" name="Google Shape;95;g16c601cbab4_0_189" descr="A picture containing graphical user interface&#10;&#10;Description automatically generated">
            <a:extLst>
              <a:ext uri="{FF2B5EF4-FFF2-40B4-BE49-F238E27FC236}">
                <a16:creationId xmlns:a16="http://schemas.microsoft.com/office/drawing/2014/main" id="{C67AE718-A785-49E1-1588-F35DCD2C56F3}"/>
              </a:ext>
            </a:extLst>
          </p:cNvPr>
          <p:cNvPicPr preferRelativeResize="0"/>
          <p:nvPr/>
        </p:nvPicPr>
        <p:blipFill rotWithShape="1">
          <a:blip r:embed="rId4">
            <a:alphaModFix/>
          </a:blip>
          <a:srcRect/>
          <a:stretch/>
        </p:blipFill>
        <p:spPr>
          <a:xfrm>
            <a:off x="221855" y="-348564"/>
            <a:ext cx="1828800" cy="1826064"/>
          </a:xfrm>
          <a:prstGeom prst="rect">
            <a:avLst/>
          </a:prstGeom>
          <a:noFill/>
          <a:ln>
            <a:noFill/>
          </a:ln>
        </p:spPr>
      </p:pic>
      <p:sp>
        <p:nvSpPr>
          <p:cNvPr id="5" name="Google Shape;96;g16c601cbab4_0_189">
            <a:extLst>
              <a:ext uri="{FF2B5EF4-FFF2-40B4-BE49-F238E27FC236}">
                <a16:creationId xmlns:a16="http://schemas.microsoft.com/office/drawing/2014/main" id="{B8C133C9-0F53-9297-5070-07CBA17DEB8A}"/>
              </a:ext>
            </a:extLst>
          </p:cNvPr>
          <p:cNvSpPr txBox="1"/>
          <p:nvPr/>
        </p:nvSpPr>
        <p:spPr>
          <a:xfrm>
            <a:off x="2376826" y="356041"/>
            <a:ext cx="9224398" cy="487465"/>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1A1A1A"/>
              </a:buClr>
              <a:buSzPts val="2400"/>
              <a:buFont typeface="Proxima Nova"/>
              <a:buNone/>
            </a:pPr>
            <a:r>
              <a:rPr lang="en-US" sz="2400" dirty="0">
                <a:solidFill>
                  <a:srgbClr val="7F7F7F"/>
                </a:solidFill>
                <a:latin typeface="Proxima Nova Rg"/>
              </a:rPr>
              <a:t>Best Practices for Reproducible Data Processing</a:t>
            </a:r>
          </a:p>
        </p:txBody>
      </p:sp>
      <p:grpSp>
        <p:nvGrpSpPr>
          <p:cNvPr id="19" name="Group 18">
            <a:extLst>
              <a:ext uri="{FF2B5EF4-FFF2-40B4-BE49-F238E27FC236}">
                <a16:creationId xmlns:a16="http://schemas.microsoft.com/office/drawing/2014/main" id="{5C316931-549E-1EDD-3CD8-A64D6B121F9C}"/>
              </a:ext>
            </a:extLst>
          </p:cNvPr>
          <p:cNvGrpSpPr/>
          <p:nvPr/>
        </p:nvGrpSpPr>
        <p:grpSpPr>
          <a:xfrm>
            <a:off x="0" y="4334505"/>
            <a:ext cx="11803135" cy="2542224"/>
            <a:chOff x="-42583" y="4488817"/>
            <a:chExt cx="11803135" cy="2542224"/>
          </a:xfrm>
        </p:grpSpPr>
        <p:sp>
          <p:nvSpPr>
            <p:cNvPr id="14" name="TextBox 13">
              <a:extLst>
                <a:ext uri="{FF2B5EF4-FFF2-40B4-BE49-F238E27FC236}">
                  <a16:creationId xmlns:a16="http://schemas.microsoft.com/office/drawing/2014/main" id="{38342149-889E-6944-BB71-FC381AD67316}"/>
                </a:ext>
              </a:extLst>
            </p:cNvPr>
            <p:cNvSpPr txBox="1"/>
            <p:nvPr/>
          </p:nvSpPr>
          <p:spPr>
            <a:xfrm>
              <a:off x="-42583" y="6769431"/>
              <a:ext cx="5100320" cy="261610"/>
            </a:xfrm>
            <a:prstGeom prst="rect">
              <a:avLst/>
            </a:prstGeom>
            <a:noFill/>
          </p:spPr>
          <p:txBody>
            <a:bodyPr wrap="square" rtlCol="0">
              <a:spAutoFit/>
            </a:bodyPr>
            <a:lstStyle/>
            <a:p>
              <a:r>
                <a:rPr lang="en-US" sz="1100" dirty="0"/>
                <a:t>Kulkarni </a:t>
              </a:r>
              <a:r>
                <a:rPr lang="en-US" sz="1100" i="1" dirty="0"/>
                <a:t>et. al</a:t>
              </a:r>
              <a:r>
                <a:rPr lang="en-US" sz="1100" dirty="0"/>
                <a:t>, Oct 2019, BMC Bioinformatics</a:t>
              </a:r>
            </a:p>
          </p:txBody>
        </p:sp>
        <p:sp>
          <p:nvSpPr>
            <p:cNvPr id="6" name="Rectangle 5">
              <a:extLst>
                <a:ext uri="{FF2B5EF4-FFF2-40B4-BE49-F238E27FC236}">
                  <a16:creationId xmlns:a16="http://schemas.microsoft.com/office/drawing/2014/main" id="{391614D7-FD88-85BB-97A6-BBF985180F9A}"/>
                </a:ext>
              </a:extLst>
            </p:cNvPr>
            <p:cNvSpPr/>
            <p:nvPr/>
          </p:nvSpPr>
          <p:spPr>
            <a:xfrm>
              <a:off x="2526891" y="5041728"/>
              <a:ext cx="9233661" cy="1809220"/>
            </a:xfrm>
            <a:prstGeom prst="rect">
              <a:avLst/>
            </a:prstGeom>
            <a:solidFill>
              <a:schemeClr val="bg2">
                <a:lumMod val="20000"/>
                <a:lumOff val="80000"/>
                <a:alpha val="411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F1B4061E-5353-379E-5AE6-12EFA1755474}"/>
                </a:ext>
              </a:extLst>
            </p:cNvPr>
            <p:cNvPicPr>
              <a:picLocks noChangeAspect="1"/>
            </p:cNvPicPr>
            <p:nvPr/>
          </p:nvPicPr>
          <p:blipFill rotWithShape="1">
            <a:blip r:embed="rId5"/>
            <a:srcRect t="26780" b="68528"/>
            <a:stretch/>
          </p:blipFill>
          <p:spPr>
            <a:xfrm>
              <a:off x="2513444" y="4500999"/>
              <a:ext cx="9244294" cy="551361"/>
            </a:xfrm>
            <a:prstGeom prst="rect">
              <a:avLst/>
            </a:prstGeom>
          </p:spPr>
        </p:pic>
        <p:sp>
          <p:nvSpPr>
            <p:cNvPr id="8" name="Content Placeholder 2">
              <a:extLst>
                <a:ext uri="{FF2B5EF4-FFF2-40B4-BE49-F238E27FC236}">
                  <a16:creationId xmlns:a16="http://schemas.microsoft.com/office/drawing/2014/main" id="{02F93866-87B2-5B48-8ADF-DD410021A15F}"/>
                </a:ext>
              </a:extLst>
            </p:cNvPr>
            <p:cNvSpPr txBox="1">
              <a:spLocks/>
            </p:cNvSpPr>
            <p:nvPr/>
          </p:nvSpPr>
          <p:spPr>
            <a:xfrm>
              <a:off x="179272" y="4488817"/>
              <a:ext cx="11029633" cy="5538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a:t>FAIR standards:</a:t>
              </a:r>
            </a:p>
          </p:txBody>
        </p:sp>
        <p:sp>
          <p:nvSpPr>
            <p:cNvPr id="10" name="Rectangle 9">
              <a:extLst>
                <a:ext uri="{FF2B5EF4-FFF2-40B4-BE49-F238E27FC236}">
                  <a16:creationId xmlns:a16="http://schemas.microsoft.com/office/drawing/2014/main" id="{8553CDBD-F20A-6D36-233B-310917A6E0C3}"/>
                </a:ext>
              </a:extLst>
            </p:cNvPr>
            <p:cNvSpPr/>
            <p:nvPr/>
          </p:nvSpPr>
          <p:spPr>
            <a:xfrm>
              <a:off x="2895019" y="5966320"/>
              <a:ext cx="2198192" cy="738664"/>
            </a:xfrm>
            <a:prstGeom prst="rect">
              <a:avLst/>
            </a:prstGeom>
          </p:spPr>
          <p:txBody>
            <a:bodyPr wrap="square">
              <a:spAutoFit/>
            </a:bodyPr>
            <a:lstStyle/>
            <a:p>
              <a:pPr algn="ctr"/>
              <a:r>
                <a:rPr lang="en-US" sz="1400" dirty="0">
                  <a:solidFill>
                    <a:schemeClr val="tx1"/>
                  </a:solidFill>
                </a:rPr>
                <a:t>Searchable metadata </a:t>
              </a:r>
            </a:p>
            <a:p>
              <a:pPr algn="ctr"/>
              <a:r>
                <a:rPr lang="en-US" sz="1400" dirty="0">
                  <a:solidFill>
                    <a:schemeClr val="tx1"/>
                  </a:solidFill>
                </a:rPr>
                <a:t>accurately describes</a:t>
              </a:r>
            </a:p>
            <a:p>
              <a:pPr algn="ctr"/>
              <a:r>
                <a:rPr lang="en-US" sz="1400" dirty="0">
                  <a:solidFill>
                    <a:schemeClr val="tx1"/>
                  </a:solidFill>
                </a:rPr>
                <a:t>dataset</a:t>
              </a:r>
            </a:p>
          </p:txBody>
        </p:sp>
        <p:sp>
          <p:nvSpPr>
            <p:cNvPr id="11" name="Rectangle 10">
              <a:extLst>
                <a:ext uri="{FF2B5EF4-FFF2-40B4-BE49-F238E27FC236}">
                  <a16:creationId xmlns:a16="http://schemas.microsoft.com/office/drawing/2014/main" id="{345E2278-B79C-42DF-1160-1542297A87D0}"/>
                </a:ext>
              </a:extLst>
            </p:cNvPr>
            <p:cNvSpPr/>
            <p:nvPr/>
          </p:nvSpPr>
          <p:spPr>
            <a:xfrm>
              <a:off x="5258784" y="5966320"/>
              <a:ext cx="2181431" cy="738664"/>
            </a:xfrm>
            <a:prstGeom prst="rect">
              <a:avLst/>
            </a:prstGeom>
          </p:spPr>
          <p:txBody>
            <a:bodyPr wrap="square">
              <a:spAutoFit/>
            </a:bodyPr>
            <a:lstStyle/>
            <a:p>
              <a:r>
                <a:rPr lang="en-US" sz="1400" dirty="0">
                  <a:solidFill>
                    <a:schemeClr val="tx1"/>
                  </a:solidFill>
                </a:rPr>
                <a:t>- Standard APIs</a:t>
              </a:r>
            </a:p>
            <a:p>
              <a:r>
                <a:rPr lang="en-US" sz="1400" dirty="0">
                  <a:solidFill>
                    <a:schemeClr val="tx1"/>
                  </a:solidFill>
                </a:rPr>
                <a:t>- Authentication </a:t>
              </a:r>
            </a:p>
            <a:p>
              <a:r>
                <a:rPr lang="en-US" sz="1400" dirty="0">
                  <a:solidFill>
                    <a:schemeClr val="tx1"/>
                  </a:solidFill>
                </a:rPr>
                <a:t>- Permission control</a:t>
              </a:r>
            </a:p>
          </p:txBody>
        </p:sp>
        <p:pic>
          <p:nvPicPr>
            <p:cNvPr id="12" name="Picture 11">
              <a:extLst>
                <a:ext uri="{FF2B5EF4-FFF2-40B4-BE49-F238E27FC236}">
                  <a16:creationId xmlns:a16="http://schemas.microsoft.com/office/drawing/2014/main" id="{E4DB4592-A240-3B2D-62FC-B650594B80CC}"/>
                </a:ext>
              </a:extLst>
            </p:cNvPr>
            <p:cNvPicPr>
              <a:picLocks noChangeAspect="1"/>
            </p:cNvPicPr>
            <p:nvPr/>
          </p:nvPicPr>
          <p:blipFill rotWithShape="1">
            <a:blip r:embed="rId5"/>
            <a:srcRect l="10248" t="50855" r="81446" b="43155"/>
            <a:stretch/>
          </p:blipFill>
          <p:spPr>
            <a:xfrm>
              <a:off x="3463735" y="5064865"/>
              <a:ext cx="840985" cy="770981"/>
            </a:xfrm>
            <a:prstGeom prst="rect">
              <a:avLst/>
            </a:prstGeom>
          </p:spPr>
        </p:pic>
        <p:pic>
          <p:nvPicPr>
            <p:cNvPr id="13" name="Picture 12">
              <a:extLst>
                <a:ext uri="{FF2B5EF4-FFF2-40B4-BE49-F238E27FC236}">
                  <a16:creationId xmlns:a16="http://schemas.microsoft.com/office/drawing/2014/main" id="{B7AFD193-1AA9-EB39-C7E7-8FE8C6416081}"/>
                </a:ext>
              </a:extLst>
            </p:cNvPr>
            <p:cNvPicPr>
              <a:picLocks noChangeAspect="1"/>
            </p:cNvPicPr>
            <p:nvPr/>
          </p:nvPicPr>
          <p:blipFill rotWithShape="1">
            <a:blip r:embed="rId5"/>
            <a:srcRect l="30784" t="36456" r="54871" b="57348"/>
            <a:stretch/>
          </p:blipFill>
          <p:spPr>
            <a:xfrm>
              <a:off x="5399878" y="5073626"/>
              <a:ext cx="1363461" cy="748592"/>
            </a:xfrm>
            <a:prstGeom prst="rect">
              <a:avLst/>
            </a:prstGeom>
          </p:spPr>
        </p:pic>
        <p:pic>
          <p:nvPicPr>
            <p:cNvPr id="15" name="Picture 14">
              <a:extLst>
                <a:ext uri="{FF2B5EF4-FFF2-40B4-BE49-F238E27FC236}">
                  <a16:creationId xmlns:a16="http://schemas.microsoft.com/office/drawing/2014/main" id="{BF79FA8B-FA56-75D6-E900-F3D7A9EC17E3}"/>
                </a:ext>
              </a:extLst>
            </p:cNvPr>
            <p:cNvPicPr>
              <a:picLocks noChangeAspect="1"/>
            </p:cNvPicPr>
            <p:nvPr/>
          </p:nvPicPr>
          <p:blipFill rotWithShape="1">
            <a:blip r:embed="rId5"/>
            <a:srcRect l="53962" t="35719" r="28313" b="57195"/>
            <a:stretch/>
          </p:blipFill>
          <p:spPr>
            <a:xfrm>
              <a:off x="7645226" y="5104340"/>
              <a:ext cx="1452285" cy="738054"/>
            </a:xfrm>
            <a:prstGeom prst="rect">
              <a:avLst/>
            </a:prstGeom>
          </p:spPr>
        </p:pic>
        <p:sp>
          <p:nvSpPr>
            <p:cNvPr id="16" name="Rectangle 15">
              <a:extLst>
                <a:ext uri="{FF2B5EF4-FFF2-40B4-BE49-F238E27FC236}">
                  <a16:creationId xmlns:a16="http://schemas.microsoft.com/office/drawing/2014/main" id="{EEA056A9-C491-F653-3053-4DC98C447FC5}"/>
                </a:ext>
              </a:extLst>
            </p:cNvPr>
            <p:cNvSpPr/>
            <p:nvPr/>
          </p:nvSpPr>
          <p:spPr>
            <a:xfrm>
              <a:off x="7427383" y="5966320"/>
              <a:ext cx="1753654" cy="523220"/>
            </a:xfrm>
            <a:prstGeom prst="rect">
              <a:avLst/>
            </a:prstGeom>
          </p:spPr>
          <p:txBody>
            <a:bodyPr wrap="square">
              <a:spAutoFit/>
            </a:bodyPr>
            <a:lstStyle/>
            <a:p>
              <a:pPr algn="ctr"/>
              <a:r>
                <a:rPr lang="en-US" sz="1400" dirty="0">
                  <a:solidFill>
                    <a:schemeClr val="tx1"/>
                  </a:solidFill>
                </a:rPr>
                <a:t>Integration with Ontology servers </a:t>
              </a:r>
            </a:p>
          </p:txBody>
        </p:sp>
        <p:sp>
          <p:nvSpPr>
            <p:cNvPr id="17" name="Rectangle 16">
              <a:extLst>
                <a:ext uri="{FF2B5EF4-FFF2-40B4-BE49-F238E27FC236}">
                  <a16:creationId xmlns:a16="http://schemas.microsoft.com/office/drawing/2014/main" id="{48D2DA2D-2FAB-4A03-1FF5-C267E61922B2}"/>
                </a:ext>
              </a:extLst>
            </p:cNvPr>
            <p:cNvSpPr/>
            <p:nvPr/>
          </p:nvSpPr>
          <p:spPr>
            <a:xfrm>
              <a:off x="9377210" y="5961864"/>
              <a:ext cx="2181431" cy="738664"/>
            </a:xfrm>
            <a:prstGeom prst="rect">
              <a:avLst/>
            </a:prstGeom>
          </p:spPr>
          <p:txBody>
            <a:bodyPr wrap="square">
              <a:spAutoFit/>
            </a:bodyPr>
            <a:lstStyle/>
            <a:p>
              <a:pPr algn="ctr"/>
              <a:r>
                <a:rPr lang="en-US" sz="1400" dirty="0">
                  <a:solidFill>
                    <a:schemeClr val="tx1"/>
                  </a:solidFill>
                </a:rPr>
                <a:t>Data and metadata are well described to be reused</a:t>
              </a:r>
            </a:p>
          </p:txBody>
        </p:sp>
        <p:pic>
          <p:nvPicPr>
            <p:cNvPr id="18" name="Picture 17">
              <a:extLst>
                <a:ext uri="{FF2B5EF4-FFF2-40B4-BE49-F238E27FC236}">
                  <a16:creationId xmlns:a16="http://schemas.microsoft.com/office/drawing/2014/main" id="{EC142940-3070-89A8-5886-84371FC1768E}"/>
                </a:ext>
              </a:extLst>
            </p:cNvPr>
            <p:cNvPicPr>
              <a:picLocks noChangeAspect="1"/>
            </p:cNvPicPr>
            <p:nvPr/>
          </p:nvPicPr>
          <p:blipFill rotWithShape="1">
            <a:blip r:embed="rId5"/>
            <a:srcRect l="79259" t="35719" r="6115" b="57195"/>
            <a:stretch/>
          </p:blipFill>
          <p:spPr>
            <a:xfrm>
              <a:off x="9896200" y="5064542"/>
              <a:ext cx="1198414" cy="738054"/>
            </a:xfrm>
            <a:prstGeom prst="rect">
              <a:avLst/>
            </a:prstGeom>
          </p:spPr>
        </p:pic>
      </p:grpSp>
      <p:sp>
        <p:nvSpPr>
          <p:cNvPr id="2" name="Slide Number Placeholder 3">
            <a:extLst>
              <a:ext uri="{FF2B5EF4-FFF2-40B4-BE49-F238E27FC236}">
                <a16:creationId xmlns:a16="http://schemas.microsoft.com/office/drawing/2014/main" id="{DFFA5140-D10D-57D1-0BA4-E8814304FDAB}"/>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132660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2.96296E-6 L 0.28216 -0.00139 " pathEditMode="relative" rAng="0" ptsTypes="AA">
                                      <p:cBhvr>
                                        <p:cTn id="6" dur="2000" fill="hold"/>
                                        <p:tgtEl>
                                          <p:spTgt spid="9"/>
                                        </p:tgtEl>
                                        <p:attrNameLst>
                                          <p:attrName>ppt_x</p:attrName>
                                          <p:attrName>ppt_y</p:attrName>
                                        </p:attrNameLst>
                                      </p:cBhvr>
                                      <p:rCtr x="14102" y="-69"/>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sldNum" idx="12"/>
          </p:nvPr>
        </p:nvSpPr>
        <p:spPr>
          <a:xfrm>
            <a:off x="11409033" y="6447400"/>
            <a:ext cx="731600" cy="410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800"/>
              <a:buFont typeface="Arial"/>
              <a:buNone/>
              <a:defRPr sz="1067" b="0" i="0" u="none" strike="noStrike" cap="none">
                <a:solidFill>
                  <a:srgbClr val="A5A5A5"/>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800"/>
              <a:buFont typeface="Arial"/>
              <a:buNone/>
              <a:defRPr sz="1067" b="0" i="0" u="none" strike="noStrike" cap="none">
                <a:solidFill>
                  <a:srgbClr val="A5A5A5"/>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800"/>
              <a:buFont typeface="Arial"/>
              <a:buNone/>
              <a:defRPr sz="1067" b="0" i="0" u="none" strike="noStrike" cap="none">
                <a:solidFill>
                  <a:srgbClr val="A5A5A5"/>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800"/>
              <a:buFont typeface="Arial"/>
              <a:buNone/>
              <a:defRPr sz="1067" b="0" i="0" u="none" strike="noStrike" cap="none">
                <a:solidFill>
                  <a:srgbClr val="A5A5A5"/>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800"/>
              <a:buFont typeface="Arial"/>
              <a:buNone/>
              <a:defRPr sz="1067" b="0" i="0" u="none" strike="noStrike" cap="none">
                <a:solidFill>
                  <a:srgbClr val="A5A5A5"/>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800"/>
              <a:buFont typeface="Arial"/>
              <a:buNone/>
              <a:defRPr sz="1067" b="0" i="0" u="none" strike="noStrike" cap="none">
                <a:solidFill>
                  <a:srgbClr val="A5A5A5"/>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800"/>
              <a:buFont typeface="Arial"/>
              <a:buNone/>
              <a:defRPr sz="1067" b="0" i="0" u="none" strike="noStrike" cap="none">
                <a:solidFill>
                  <a:srgbClr val="A5A5A5"/>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800"/>
              <a:buFont typeface="Arial"/>
              <a:buNone/>
              <a:defRPr sz="1067" b="0" i="0" u="none" strike="noStrike" cap="none">
                <a:solidFill>
                  <a:srgbClr val="A5A5A5"/>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800"/>
              <a:buFont typeface="Arial"/>
              <a:buNone/>
              <a:defRPr sz="1067" b="0" i="0" u="none" strike="noStrike" cap="none">
                <a:solidFill>
                  <a:srgbClr val="A5A5A5"/>
                </a:solidFill>
                <a:latin typeface="Roboto"/>
                <a:ea typeface="Roboto"/>
                <a:cs typeface="Roboto"/>
                <a:sym typeface="Roboto"/>
              </a:defRPr>
            </a:lvl9pPr>
          </a:lstStyle>
          <a:p>
            <a:fld id="{00000000-1234-1234-1234-123412341234}" type="slidenum">
              <a:rPr lang="en-US" smtClean="0">
                <a:solidFill>
                  <a:schemeClr val="tx1"/>
                </a:solidFill>
              </a:rPr>
              <a:pPr/>
              <a:t>26</a:t>
            </a:fld>
            <a:endParaRPr>
              <a:solidFill>
                <a:schemeClr val="tx1"/>
              </a:solidFill>
            </a:endParaRPr>
          </a:p>
        </p:txBody>
      </p:sp>
      <p:sp>
        <p:nvSpPr>
          <p:cNvPr id="178" name="Google Shape;178;p14"/>
          <p:cNvSpPr txBox="1"/>
          <p:nvPr/>
        </p:nvSpPr>
        <p:spPr>
          <a:xfrm>
            <a:off x="1115171" y="3002752"/>
            <a:ext cx="1894800" cy="2010638"/>
          </a:xfrm>
          <a:prstGeom prst="rect">
            <a:avLst/>
          </a:prstGeom>
          <a:noFill/>
          <a:ln>
            <a:noFill/>
          </a:ln>
        </p:spPr>
        <p:txBody>
          <a:bodyPr spcFirstLastPara="1" wrap="square" lIns="121900" tIns="121900" rIns="121900" bIns="121900" anchor="t" anchorCtr="0">
            <a:spAutoFit/>
          </a:bodyPr>
          <a:lstStyle/>
          <a:p>
            <a:pPr algn="ctr"/>
            <a:r>
              <a:rPr lang="en-US" sz="11466" dirty="0">
                <a:solidFill>
                  <a:schemeClr val="tx1"/>
                </a:solidFill>
                <a:latin typeface="Roboto"/>
                <a:ea typeface="Roboto"/>
                <a:cs typeface="Roboto"/>
                <a:sym typeface="Roboto"/>
              </a:rPr>
              <a:t>3</a:t>
            </a:r>
            <a:endParaRPr sz="11466" dirty="0">
              <a:solidFill>
                <a:schemeClr val="tx1"/>
              </a:solidFill>
              <a:latin typeface="Roboto"/>
              <a:ea typeface="Roboto"/>
              <a:cs typeface="Roboto"/>
              <a:sym typeface="Roboto"/>
            </a:endParaRPr>
          </a:p>
        </p:txBody>
      </p:sp>
      <p:sp>
        <p:nvSpPr>
          <p:cNvPr id="179" name="Google Shape;179;p14"/>
          <p:cNvSpPr txBox="1"/>
          <p:nvPr/>
        </p:nvSpPr>
        <p:spPr>
          <a:xfrm>
            <a:off x="784171" y="4923718"/>
            <a:ext cx="2556800" cy="420800"/>
          </a:xfrm>
          <a:prstGeom prst="rect">
            <a:avLst/>
          </a:prstGeom>
          <a:noFill/>
          <a:ln>
            <a:noFill/>
          </a:ln>
        </p:spPr>
        <p:txBody>
          <a:bodyPr spcFirstLastPara="1" wrap="square" lIns="121900" tIns="121900" rIns="121900" bIns="121900" anchor="t" anchorCtr="0">
            <a:noAutofit/>
          </a:bodyPr>
          <a:lstStyle/>
          <a:p>
            <a:pPr algn="ctr"/>
            <a:r>
              <a:rPr lang="en-US" sz="1867" b="1" dirty="0">
                <a:solidFill>
                  <a:schemeClr val="tx1"/>
                </a:solidFill>
                <a:latin typeface="Roboto"/>
                <a:ea typeface="Roboto"/>
                <a:cs typeface="Roboto"/>
                <a:sym typeface="Roboto"/>
              </a:rPr>
              <a:t>Bioinformaticians</a:t>
            </a:r>
            <a:endParaRPr sz="1867" b="1" dirty="0">
              <a:solidFill>
                <a:schemeClr val="tx1"/>
              </a:solidFill>
              <a:latin typeface="Roboto"/>
              <a:ea typeface="Roboto"/>
              <a:cs typeface="Roboto"/>
              <a:sym typeface="Roboto"/>
            </a:endParaRPr>
          </a:p>
        </p:txBody>
      </p:sp>
      <p:sp>
        <p:nvSpPr>
          <p:cNvPr id="180" name="Google Shape;180;p14"/>
          <p:cNvSpPr txBox="1"/>
          <p:nvPr/>
        </p:nvSpPr>
        <p:spPr>
          <a:xfrm>
            <a:off x="4512787" y="4923718"/>
            <a:ext cx="2988000" cy="420800"/>
          </a:xfrm>
          <a:prstGeom prst="rect">
            <a:avLst/>
          </a:prstGeom>
          <a:noFill/>
          <a:ln>
            <a:noFill/>
          </a:ln>
        </p:spPr>
        <p:txBody>
          <a:bodyPr spcFirstLastPara="1" wrap="square" lIns="121900" tIns="121900" rIns="121900" bIns="121900" anchor="t" anchorCtr="0">
            <a:noAutofit/>
          </a:bodyPr>
          <a:lstStyle/>
          <a:p>
            <a:pPr algn="ctr"/>
            <a:r>
              <a:rPr lang="en-US" sz="1867" b="1" dirty="0">
                <a:solidFill>
                  <a:schemeClr val="tx1"/>
                </a:solidFill>
                <a:latin typeface="Roboto"/>
                <a:ea typeface="Roboto"/>
                <a:cs typeface="Roboto"/>
                <a:sym typeface="Roboto"/>
              </a:rPr>
              <a:t>Simultaneous teams and projects supported</a:t>
            </a:r>
            <a:endParaRPr sz="1867" b="1" dirty="0">
              <a:solidFill>
                <a:schemeClr val="tx1"/>
              </a:solidFill>
              <a:latin typeface="Roboto"/>
              <a:ea typeface="Roboto"/>
              <a:cs typeface="Roboto"/>
              <a:sym typeface="Roboto"/>
            </a:endParaRPr>
          </a:p>
        </p:txBody>
      </p:sp>
      <p:sp>
        <p:nvSpPr>
          <p:cNvPr id="181" name="Google Shape;181;p14"/>
          <p:cNvSpPr txBox="1"/>
          <p:nvPr/>
        </p:nvSpPr>
        <p:spPr>
          <a:xfrm>
            <a:off x="4332387" y="3002751"/>
            <a:ext cx="3168400" cy="2010638"/>
          </a:xfrm>
          <a:prstGeom prst="rect">
            <a:avLst/>
          </a:prstGeom>
          <a:noFill/>
          <a:ln>
            <a:noFill/>
          </a:ln>
        </p:spPr>
        <p:txBody>
          <a:bodyPr spcFirstLastPara="1" wrap="square" lIns="121900" tIns="121900" rIns="121900" bIns="121900" anchor="t" anchorCtr="0">
            <a:spAutoFit/>
          </a:bodyPr>
          <a:lstStyle/>
          <a:p>
            <a:pPr algn="ctr"/>
            <a:r>
              <a:rPr lang="en-US" sz="11466" dirty="0">
                <a:solidFill>
                  <a:schemeClr val="tx1"/>
                </a:solidFill>
                <a:latin typeface="Roboto"/>
                <a:ea typeface="Roboto"/>
                <a:cs typeface="Roboto"/>
                <a:sym typeface="Roboto"/>
              </a:rPr>
              <a:t>65+</a:t>
            </a:r>
            <a:endParaRPr sz="11466" dirty="0">
              <a:solidFill>
                <a:schemeClr val="tx1"/>
              </a:solidFill>
              <a:latin typeface="Roboto"/>
              <a:ea typeface="Roboto"/>
              <a:cs typeface="Roboto"/>
              <a:sym typeface="Roboto"/>
            </a:endParaRPr>
          </a:p>
        </p:txBody>
      </p:sp>
      <p:sp>
        <p:nvSpPr>
          <p:cNvPr id="182" name="Google Shape;182;p14"/>
          <p:cNvSpPr txBox="1"/>
          <p:nvPr/>
        </p:nvSpPr>
        <p:spPr>
          <a:xfrm>
            <a:off x="8492205" y="3002752"/>
            <a:ext cx="3168400" cy="1723508"/>
          </a:xfrm>
          <a:prstGeom prst="rect">
            <a:avLst/>
          </a:prstGeom>
          <a:noFill/>
          <a:ln>
            <a:noFill/>
          </a:ln>
        </p:spPr>
        <p:txBody>
          <a:bodyPr spcFirstLastPara="1" wrap="square" lIns="121900" tIns="121900" rIns="121900" bIns="121900" anchor="t" anchorCtr="0">
            <a:spAutoFit/>
          </a:bodyPr>
          <a:lstStyle/>
          <a:p>
            <a:pPr algn="ctr"/>
            <a:r>
              <a:rPr lang="en-US" sz="9600" dirty="0">
                <a:solidFill>
                  <a:schemeClr val="tx1"/>
                </a:solidFill>
                <a:latin typeface="Roboto"/>
                <a:ea typeface="Roboto"/>
                <a:cs typeface="Roboto"/>
                <a:sym typeface="Roboto"/>
              </a:rPr>
              <a:t>x/20</a:t>
            </a:r>
            <a:endParaRPr sz="9600" dirty="0">
              <a:solidFill>
                <a:schemeClr val="tx1"/>
              </a:solidFill>
              <a:latin typeface="Roboto"/>
              <a:ea typeface="Roboto"/>
              <a:cs typeface="Roboto"/>
              <a:sym typeface="Roboto"/>
            </a:endParaRPr>
          </a:p>
        </p:txBody>
      </p:sp>
      <p:sp>
        <p:nvSpPr>
          <p:cNvPr id="183" name="Google Shape;183;p14"/>
          <p:cNvSpPr txBox="1"/>
          <p:nvPr/>
        </p:nvSpPr>
        <p:spPr>
          <a:xfrm>
            <a:off x="8582405" y="4923718"/>
            <a:ext cx="2988000" cy="420800"/>
          </a:xfrm>
          <a:prstGeom prst="rect">
            <a:avLst/>
          </a:prstGeom>
          <a:noFill/>
          <a:ln>
            <a:noFill/>
          </a:ln>
        </p:spPr>
        <p:txBody>
          <a:bodyPr spcFirstLastPara="1" wrap="square" lIns="121900" tIns="121900" rIns="121900" bIns="121900" anchor="t" anchorCtr="0">
            <a:noAutofit/>
          </a:bodyPr>
          <a:lstStyle/>
          <a:p>
            <a:pPr algn="ctr"/>
            <a:r>
              <a:rPr lang="en-US" sz="1867" b="1" dirty="0">
                <a:solidFill>
                  <a:schemeClr val="tx1"/>
                </a:solidFill>
                <a:latin typeface="Roboto"/>
                <a:ea typeface="Roboto"/>
                <a:cs typeface="Roboto"/>
                <a:sym typeface="Roboto"/>
              </a:rPr>
              <a:t>Time-per-project</a:t>
            </a:r>
            <a:endParaRPr sz="1867" b="1" dirty="0">
              <a:solidFill>
                <a:schemeClr val="tx1"/>
              </a:solidFill>
              <a:latin typeface="Roboto"/>
              <a:ea typeface="Roboto"/>
              <a:cs typeface="Roboto"/>
              <a:sym typeface="Roboto"/>
            </a:endParaRPr>
          </a:p>
        </p:txBody>
      </p:sp>
      <p:sp>
        <p:nvSpPr>
          <p:cNvPr id="184" name="Google Shape;184;p14"/>
          <p:cNvSpPr txBox="1"/>
          <p:nvPr/>
        </p:nvSpPr>
        <p:spPr>
          <a:xfrm>
            <a:off x="487647" y="5921146"/>
            <a:ext cx="11324400" cy="872400"/>
          </a:xfrm>
          <a:prstGeom prst="rect">
            <a:avLst/>
          </a:prstGeom>
          <a:noFill/>
          <a:ln>
            <a:noFill/>
          </a:ln>
        </p:spPr>
        <p:txBody>
          <a:bodyPr spcFirstLastPara="1" wrap="square" lIns="121900" tIns="121900" rIns="121900" bIns="121900" anchor="t" anchorCtr="0">
            <a:noAutofit/>
          </a:bodyPr>
          <a:lstStyle/>
          <a:p>
            <a:pPr algn="ctr"/>
            <a:r>
              <a:rPr lang="en-US" sz="2133" dirty="0">
                <a:solidFill>
                  <a:schemeClr val="tx1"/>
                </a:solidFill>
                <a:latin typeface="Roboto"/>
                <a:ea typeface="Roboto"/>
                <a:cs typeface="Roboto"/>
                <a:sym typeface="Roboto"/>
              </a:rPr>
              <a:t>Core IP developed for over a decade out of necessity at UMass Chan Medical.  </a:t>
            </a:r>
          </a:p>
          <a:p>
            <a:pPr algn="ctr"/>
            <a:r>
              <a:rPr lang="en-US" sz="2133" dirty="0">
                <a:solidFill>
                  <a:schemeClr val="tx1"/>
                </a:solidFill>
                <a:latin typeface="Roboto"/>
                <a:ea typeface="Roboto"/>
                <a:cs typeface="Roboto"/>
                <a:sym typeface="Roboto"/>
              </a:rPr>
              <a:t>Via Foundry was created  </a:t>
            </a:r>
            <a:r>
              <a:rPr lang="en-US" sz="2133" b="1" i="1" dirty="0">
                <a:solidFill>
                  <a:schemeClr val="tx1"/>
                </a:solidFill>
                <a:latin typeface="Roboto"/>
                <a:ea typeface="Roboto"/>
                <a:cs typeface="Roboto"/>
                <a:sym typeface="Roboto"/>
              </a:rPr>
              <a:t>to massively accelerate scientific productivity.</a:t>
            </a:r>
            <a:endParaRPr sz="2133" b="1" i="1" dirty="0">
              <a:solidFill>
                <a:schemeClr val="tx1"/>
              </a:solidFill>
              <a:latin typeface="Roboto"/>
              <a:ea typeface="Roboto"/>
              <a:cs typeface="Roboto"/>
              <a:sym typeface="Roboto"/>
            </a:endParaRPr>
          </a:p>
        </p:txBody>
      </p:sp>
      <p:pic>
        <p:nvPicPr>
          <p:cNvPr id="2" name="Picture 1" descr="A colorful logo on a black background&#10;&#10;Description automatically generated">
            <a:extLst>
              <a:ext uri="{FF2B5EF4-FFF2-40B4-BE49-F238E27FC236}">
                <a16:creationId xmlns:a16="http://schemas.microsoft.com/office/drawing/2014/main" id="{4829F6DE-FB35-04CC-BE27-172C2E47152C}"/>
              </a:ext>
            </a:extLst>
          </p:cNvPr>
          <p:cNvPicPr>
            <a:picLocks noChangeAspect="1"/>
          </p:cNvPicPr>
          <p:nvPr/>
        </p:nvPicPr>
        <p:blipFill>
          <a:blip r:embed="rId3"/>
          <a:stretch>
            <a:fillRect/>
          </a:stretch>
        </p:blipFill>
        <p:spPr>
          <a:xfrm>
            <a:off x="170849" y="64454"/>
            <a:ext cx="686665" cy="686665"/>
          </a:xfrm>
          <a:prstGeom prst="rect">
            <a:avLst/>
          </a:prstGeom>
          <a:noFill/>
        </p:spPr>
      </p:pic>
      <p:sp>
        <p:nvSpPr>
          <p:cNvPr id="3" name="Google Shape;128;p1">
            <a:extLst>
              <a:ext uri="{FF2B5EF4-FFF2-40B4-BE49-F238E27FC236}">
                <a16:creationId xmlns:a16="http://schemas.microsoft.com/office/drawing/2014/main" id="{77D6571D-333F-691E-1D0F-440246C4043F}"/>
              </a:ext>
            </a:extLst>
          </p:cNvPr>
          <p:cNvSpPr/>
          <p:nvPr/>
        </p:nvSpPr>
        <p:spPr>
          <a:xfrm>
            <a:off x="653497" y="-199719"/>
            <a:ext cx="8114561" cy="1481431"/>
          </a:xfrm>
          <a:prstGeom prst="rect">
            <a:avLst/>
          </a:prstGeom>
          <a:noFill/>
          <a:ln>
            <a:noFill/>
          </a:ln>
        </p:spPr>
        <p:txBody>
          <a:bodyPr spcFirstLastPara="1" wrap="square" lIns="121900" tIns="60933" rIns="121900" bIns="60933" anchor="t" anchorCtr="0">
            <a:noAutofit/>
          </a:bodyPr>
          <a:lstStyle/>
          <a:p>
            <a:pPr defTabSz="1219140">
              <a:lnSpc>
                <a:spcPct val="90000"/>
              </a:lnSpc>
              <a:buSzPts val="1400"/>
            </a:pPr>
            <a:r>
              <a:rPr lang="en" sz="2400" b="1" dirty="0">
                <a:solidFill>
                  <a:schemeClr val="tx1"/>
                </a:solidFill>
                <a:latin typeface="Roboto"/>
                <a:ea typeface="Roboto"/>
                <a:cs typeface="Roboto"/>
                <a:sym typeface="Roboto"/>
              </a:rPr>
              <a:t> </a:t>
            </a:r>
            <a:endParaRPr sz="2400" b="1" dirty="0">
              <a:solidFill>
                <a:schemeClr val="tx1"/>
              </a:solidFill>
            </a:endParaRPr>
          </a:p>
          <a:p>
            <a:pPr defTabSz="1219140">
              <a:lnSpc>
                <a:spcPct val="90000"/>
              </a:lnSpc>
              <a:spcBef>
                <a:spcPts val="800"/>
              </a:spcBef>
              <a:buSzPts val="5400"/>
            </a:pPr>
            <a:r>
              <a:rPr lang="en" sz="1867" dirty="0">
                <a:solidFill>
                  <a:schemeClr val="tx1"/>
                </a:solidFill>
                <a:latin typeface="Roboto Light"/>
                <a:ea typeface="Roboto Light"/>
                <a:cs typeface="Roboto Light"/>
                <a:sym typeface="Roboto Light"/>
              </a:rPr>
              <a:t>Via Scientific</a:t>
            </a:r>
            <a:endParaRPr sz="1867" dirty="0">
              <a:solidFill>
                <a:schemeClr val="tx1"/>
              </a:solidFill>
            </a:endParaRPr>
          </a:p>
        </p:txBody>
      </p:sp>
      <p:sp>
        <p:nvSpPr>
          <p:cNvPr id="4" name="Google Shape;106;g16c601cbab4_0_183">
            <a:extLst>
              <a:ext uri="{FF2B5EF4-FFF2-40B4-BE49-F238E27FC236}">
                <a16:creationId xmlns:a16="http://schemas.microsoft.com/office/drawing/2014/main" id="{6C66197D-3AC5-B6B1-7CED-B119109C2E5C}"/>
              </a:ext>
            </a:extLst>
          </p:cNvPr>
          <p:cNvSpPr txBox="1"/>
          <p:nvPr/>
        </p:nvSpPr>
        <p:spPr>
          <a:xfrm>
            <a:off x="-22758" y="235958"/>
            <a:ext cx="12191999" cy="443479"/>
          </a:xfrm>
          <a:prstGeom prst="rect">
            <a:avLst/>
          </a:prstGeom>
          <a:noFill/>
          <a:ln>
            <a:noFill/>
          </a:ln>
        </p:spPr>
        <p:txBody>
          <a:bodyPr spcFirstLastPara="1" wrap="square" lIns="91425" tIns="45700" rIns="91425" bIns="45700" anchor="t" anchorCtr="0">
            <a:spAutoFit/>
          </a:bodyPr>
          <a:lstStyle/>
          <a:p>
            <a:pPr algn="ctr">
              <a:lnSpc>
                <a:spcPct val="107000"/>
              </a:lnSpc>
              <a:buClr>
                <a:srgbClr val="1A1A1A"/>
              </a:buClr>
              <a:buSzPts val="2400"/>
            </a:pPr>
            <a:r>
              <a:rPr lang="en-US" sz="2133" dirty="0">
                <a:solidFill>
                  <a:schemeClr val="tx1"/>
                </a:solidFill>
                <a:latin typeface="Poppins" panose="00000500000000000000" pitchFamily="2" charset="0"/>
                <a:cs typeface="Poppins" panose="00000500000000000000" pitchFamily="2" charset="0"/>
                <a:sym typeface="Proxima Nova"/>
              </a:rPr>
              <a:t>We Know The Pain</a:t>
            </a:r>
            <a:endParaRPr sz="2133" dirty="0">
              <a:solidFill>
                <a:schemeClr val="tx1"/>
              </a:solidFill>
              <a:latin typeface="Poppins" panose="00000500000000000000" pitchFamily="2" charset="0"/>
              <a:cs typeface="Poppins" panose="00000500000000000000" pitchFamily="2" charset="0"/>
            </a:endParaRPr>
          </a:p>
        </p:txBody>
      </p:sp>
      <p:sp>
        <p:nvSpPr>
          <p:cNvPr id="5" name="Google Shape;178;p14">
            <a:extLst>
              <a:ext uri="{FF2B5EF4-FFF2-40B4-BE49-F238E27FC236}">
                <a16:creationId xmlns:a16="http://schemas.microsoft.com/office/drawing/2014/main" id="{43599DF0-3853-FD0B-088B-F7F5387E8755}"/>
              </a:ext>
            </a:extLst>
          </p:cNvPr>
          <p:cNvSpPr txBox="1"/>
          <p:nvPr/>
        </p:nvSpPr>
        <p:spPr>
          <a:xfrm>
            <a:off x="1115171" y="956360"/>
            <a:ext cx="1894800" cy="2010638"/>
          </a:xfrm>
          <a:prstGeom prst="rect">
            <a:avLst/>
          </a:prstGeom>
          <a:noFill/>
          <a:ln>
            <a:noFill/>
          </a:ln>
        </p:spPr>
        <p:txBody>
          <a:bodyPr spcFirstLastPara="1" wrap="square" lIns="121900" tIns="121900" rIns="121900" bIns="121900" anchor="t" anchorCtr="0">
            <a:spAutoFit/>
          </a:bodyPr>
          <a:lstStyle/>
          <a:p>
            <a:pPr algn="ctr"/>
            <a:r>
              <a:rPr lang="en-US" sz="11466" dirty="0">
                <a:solidFill>
                  <a:schemeClr val="tx1"/>
                </a:solidFill>
                <a:latin typeface="Roboto"/>
                <a:ea typeface="Roboto"/>
                <a:cs typeface="Roboto"/>
                <a:sym typeface="Roboto"/>
              </a:rPr>
              <a:t>1</a:t>
            </a:r>
            <a:endParaRPr sz="11466" dirty="0">
              <a:solidFill>
                <a:schemeClr val="tx1"/>
              </a:solidFill>
              <a:latin typeface="Roboto"/>
              <a:ea typeface="Roboto"/>
              <a:cs typeface="Roboto"/>
              <a:sym typeface="Roboto"/>
            </a:endParaRPr>
          </a:p>
        </p:txBody>
      </p:sp>
      <p:sp>
        <p:nvSpPr>
          <p:cNvPr id="6" name="Google Shape;181;p14">
            <a:extLst>
              <a:ext uri="{FF2B5EF4-FFF2-40B4-BE49-F238E27FC236}">
                <a16:creationId xmlns:a16="http://schemas.microsoft.com/office/drawing/2014/main" id="{7FEDE1C0-E8D9-EA8F-24FB-F48EBF990A07}"/>
              </a:ext>
            </a:extLst>
          </p:cNvPr>
          <p:cNvSpPr txBox="1"/>
          <p:nvPr/>
        </p:nvSpPr>
        <p:spPr>
          <a:xfrm>
            <a:off x="4332387" y="956359"/>
            <a:ext cx="3168400" cy="2010638"/>
          </a:xfrm>
          <a:prstGeom prst="rect">
            <a:avLst/>
          </a:prstGeom>
          <a:noFill/>
          <a:ln>
            <a:noFill/>
          </a:ln>
        </p:spPr>
        <p:txBody>
          <a:bodyPr spcFirstLastPara="1" wrap="square" lIns="121900" tIns="121900" rIns="121900" bIns="121900" anchor="t" anchorCtr="0">
            <a:spAutoFit/>
          </a:bodyPr>
          <a:lstStyle/>
          <a:p>
            <a:pPr algn="ctr"/>
            <a:r>
              <a:rPr lang="en-US" sz="11466" dirty="0">
                <a:solidFill>
                  <a:schemeClr val="tx1"/>
                </a:solidFill>
                <a:latin typeface="Roboto"/>
                <a:ea typeface="Roboto"/>
                <a:cs typeface="Roboto"/>
                <a:sym typeface="Roboto"/>
              </a:rPr>
              <a:t>3</a:t>
            </a:r>
            <a:endParaRPr sz="11466" dirty="0">
              <a:solidFill>
                <a:schemeClr val="tx1"/>
              </a:solidFill>
              <a:latin typeface="Roboto"/>
              <a:ea typeface="Roboto"/>
              <a:cs typeface="Roboto"/>
              <a:sym typeface="Roboto"/>
            </a:endParaRPr>
          </a:p>
        </p:txBody>
      </p:sp>
      <p:sp>
        <p:nvSpPr>
          <p:cNvPr id="7" name="Google Shape;182;p14">
            <a:extLst>
              <a:ext uri="{FF2B5EF4-FFF2-40B4-BE49-F238E27FC236}">
                <a16:creationId xmlns:a16="http://schemas.microsoft.com/office/drawing/2014/main" id="{16E40B50-F010-B68A-7047-0FEF8C465EB9}"/>
              </a:ext>
            </a:extLst>
          </p:cNvPr>
          <p:cNvSpPr txBox="1"/>
          <p:nvPr/>
        </p:nvSpPr>
        <p:spPr>
          <a:xfrm>
            <a:off x="8492205" y="956360"/>
            <a:ext cx="3168400" cy="1723508"/>
          </a:xfrm>
          <a:prstGeom prst="rect">
            <a:avLst/>
          </a:prstGeom>
          <a:noFill/>
          <a:ln>
            <a:noFill/>
          </a:ln>
        </p:spPr>
        <p:txBody>
          <a:bodyPr spcFirstLastPara="1" wrap="square" lIns="121900" tIns="121900" rIns="121900" bIns="121900" anchor="t" anchorCtr="0">
            <a:spAutoFit/>
          </a:bodyPr>
          <a:lstStyle/>
          <a:p>
            <a:pPr algn="ctr"/>
            <a:r>
              <a:rPr lang="en-US" sz="9600" dirty="0">
                <a:solidFill>
                  <a:schemeClr val="tx1"/>
                </a:solidFill>
                <a:latin typeface="Roboto"/>
                <a:ea typeface="Roboto"/>
                <a:cs typeface="Roboto"/>
                <a:sym typeface="Roboto"/>
              </a:rPr>
              <a:t>x</a:t>
            </a:r>
            <a:endParaRPr sz="9600" dirty="0">
              <a:solidFill>
                <a:schemeClr val="tx1"/>
              </a:solidFill>
              <a:latin typeface="Roboto"/>
              <a:ea typeface="Roboto"/>
              <a:cs typeface="Roboto"/>
              <a:sym typeface="Roboto"/>
            </a:endParaRPr>
          </a:p>
        </p:txBody>
      </p:sp>
      <p:sp>
        <p:nvSpPr>
          <p:cNvPr id="8" name="Google Shape;179;p14">
            <a:extLst>
              <a:ext uri="{FF2B5EF4-FFF2-40B4-BE49-F238E27FC236}">
                <a16:creationId xmlns:a16="http://schemas.microsoft.com/office/drawing/2014/main" id="{1F07530F-436D-34EE-79DB-59F2FCCA8ABD}"/>
              </a:ext>
            </a:extLst>
          </p:cNvPr>
          <p:cNvSpPr txBox="1"/>
          <p:nvPr/>
        </p:nvSpPr>
        <p:spPr>
          <a:xfrm>
            <a:off x="641726" y="850941"/>
            <a:ext cx="2556800" cy="420800"/>
          </a:xfrm>
          <a:prstGeom prst="rect">
            <a:avLst/>
          </a:prstGeom>
          <a:noFill/>
          <a:ln>
            <a:noFill/>
          </a:ln>
        </p:spPr>
        <p:txBody>
          <a:bodyPr spcFirstLastPara="1" wrap="square" lIns="121900" tIns="121900" rIns="121900" bIns="121900" anchor="t" anchorCtr="0">
            <a:noAutofit/>
          </a:bodyPr>
          <a:lstStyle/>
          <a:p>
            <a:pPr algn="ctr"/>
            <a:r>
              <a:rPr lang="en-US" sz="1867" b="1" dirty="0">
                <a:solidFill>
                  <a:schemeClr val="tx1"/>
                </a:solidFill>
                <a:latin typeface="Roboto"/>
                <a:ea typeface="Roboto"/>
                <a:cs typeface="Roboto"/>
                <a:sym typeface="Roboto"/>
              </a:rPr>
              <a:t>Without Via Foundry</a:t>
            </a:r>
            <a:endParaRPr sz="1867" b="1" dirty="0">
              <a:solidFill>
                <a:schemeClr val="tx1"/>
              </a:solidFill>
              <a:latin typeface="Roboto"/>
              <a:ea typeface="Roboto"/>
              <a:cs typeface="Roboto"/>
              <a:sym typeface="Roboto"/>
            </a:endParaRPr>
          </a:p>
        </p:txBody>
      </p:sp>
      <p:sp>
        <p:nvSpPr>
          <p:cNvPr id="9" name="Google Shape;179;p14">
            <a:extLst>
              <a:ext uri="{FF2B5EF4-FFF2-40B4-BE49-F238E27FC236}">
                <a16:creationId xmlns:a16="http://schemas.microsoft.com/office/drawing/2014/main" id="{44C2C5AA-EE4C-33EA-AA09-91F672272951}"/>
              </a:ext>
            </a:extLst>
          </p:cNvPr>
          <p:cNvSpPr txBox="1"/>
          <p:nvPr/>
        </p:nvSpPr>
        <p:spPr>
          <a:xfrm>
            <a:off x="512414" y="2908067"/>
            <a:ext cx="2556800" cy="420800"/>
          </a:xfrm>
          <a:prstGeom prst="rect">
            <a:avLst/>
          </a:prstGeom>
          <a:noFill/>
          <a:ln>
            <a:noFill/>
          </a:ln>
        </p:spPr>
        <p:txBody>
          <a:bodyPr spcFirstLastPara="1" wrap="square" lIns="121900" tIns="121900" rIns="121900" bIns="121900" anchor="t" anchorCtr="0">
            <a:noAutofit/>
          </a:bodyPr>
          <a:lstStyle/>
          <a:p>
            <a:pPr algn="ctr"/>
            <a:r>
              <a:rPr lang="en-US" sz="1867" b="1" dirty="0">
                <a:solidFill>
                  <a:schemeClr val="tx1"/>
                </a:solidFill>
                <a:latin typeface="Roboto"/>
                <a:ea typeface="Roboto"/>
                <a:cs typeface="Roboto"/>
                <a:sym typeface="Roboto"/>
              </a:rPr>
              <a:t>With Via Foundry</a:t>
            </a:r>
            <a:endParaRPr sz="1867" b="1" dirty="0">
              <a:solidFill>
                <a:schemeClr val="tx1"/>
              </a:solidFill>
              <a:latin typeface="Roboto"/>
              <a:ea typeface="Roboto"/>
              <a:cs typeface="Roboto"/>
              <a:sym typeface="Roboto"/>
            </a:endParaRPr>
          </a:p>
        </p:txBody>
      </p:sp>
    </p:spTree>
    <p:extLst>
      <p:ext uri="{BB962C8B-B14F-4D97-AF65-F5344CB8AC3E}">
        <p14:creationId xmlns:p14="http://schemas.microsoft.com/office/powerpoint/2010/main" val="1583585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g16c601cbab4_0_183"/>
          <p:cNvSpPr txBox="1"/>
          <p:nvPr/>
        </p:nvSpPr>
        <p:spPr>
          <a:xfrm>
            <a:off x="621944" y="287810"/>
            <a:ext cx="11121483" cy="55331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1A1A1A"/>
              </a:buClr>
              <a:buSzPts val="2400"/>
              <a:buFont typeface="Proxima Nova"/>
              <a:buNone/>
            </a:pPr>
            <a:r>
              <a:rPr lang="en-US" sz="2800" dirty="0">
                <a:solidFill>
                  <a:srgbClr val="7F7F7F"/>
                </a:solidFill>
                <a:latin typeface="Poppins" panose="00000500000000000000" pitchFamily="2" charset="0"/>
                <a:cs typeface="Poppins" panose="00000500000000000000" pitchFamily="2" charset="0"/>
                <a:sym typeface="Proxima Nova"/>
              </a:rPr>
              <a:t>Summary</a:t>
            </a:r>
            <a:endParaRPr sz="2800" dirty="0">
              <a:solidFill>
                <a:srgbClr val="7F7F7F"/>
              </a:solidFill>
              <a:latin typeface="Poppins" panose="00000500000000000000" pitchFamily="2" charset="0"/>
              <a:cs typeface="Poppins" panose="00000500000000000000" pitchFamily="2" charset="0"/>
            </a:endParaRPr>
          </a:p>
        </p:txBody>
      </p:sp>
      <p:pic>
        <p:nvPicPr>
          <p:cNvPr id="2" name="Google Shape;95;g16c601cbab4_0_189" descr="A picture containing graphical user interface&#10;&#10;Description automatically generated">
            <a:extLst>
              <a:ext uri="{FF2B5EF4-FFF2-40B4-BE49-F238E27FC236}">
                <a16:creationId xmlns:a16="http://schemas.microsoft.com/office/drawing/2014/main" id="{BAA7978C-9619-13D9-09C0-28D047CCBEFF}"/>
              </a:ext>
            </a:extLst>
          </p:cNvPr>
          <p:cNvPicPr preferRelativeResize="0"/>
          <p:nvPr/>
        </p:nvPicPr>
        <p:blipFill rotWithShape="1">
          <a:blip r:embed="rId3">
            <a:alphaModFix/>
          </a:blip>
          <a:srcRect/>
          <a:stretch/>
        </p:blipFill>
        <p:spPr>
          <a:xfrm>
            <a:off x="221855" y="-348564"/>
            <a:ext cx="1828800" cy="1826064"/>
          </a:xfrm>
          <a:prstGeom prst="rect">
            <a:avLst/>
          </a:prstGeom>
          <a:noFill/>
          <a:ln>
            <a:noFill/>
          </a:ln>
        </p:spPr>
      </p:pic>
      <p:sp>
        <p:nvSpPr>
          <p:cNvPr id="8" name="Freeform 316">
            <a:extLst>
              <a:ext uri="{FF2B5EF4-FFF2-40B4-BE49-F238E27FC236}">
                <a16:creationId xmlns:a16="http://schemas.microsoft.com/office/drawing/2014/main" id="{1F3D4E8E-27F5-816B-48D1-8D2F50B73263}"/>
              </a:ext>
            </a:extLst>
          </p:cNvPr>
          <p:cNvSpPr>
            <a:spLocks noChangeArrowheads="1"/>
          </p:cNvSpPr>
          <p:nvPr/>
        </p:nvSpPr>
        <p:spPr bwMode="auto">
          <a:xfrm>
            <a:off x="10484944" y="4735566"/>
            <a:ext cx="620714" cy="620714"/>
          </a:xfrm>
          <a:custGeom>
            <a:avLst/>
            <a:gdLst>
              <a:gd name="T0" fmla="*/ 687 w 995"/>
              <a:gd name="T1" fmla="*/ 668 h 995"/>
              <a:gd name="T2" fmla="*/ 740 w 995"/>
              <a:gd name="T3" fmla="*/ 619 h 995"/>
              <a:gd name="T4" fmla="*/ 725 w 995"/>
              <a:gd name="T5" fmla="*/ 536 h 995"/>
              <a:gd name="T6" fmla="*/ 614 w 995"/>
              <a:gd name="T7" fmla="*/ 545 h 995"/>
              <a:gd name="T8" fmla="*/ 605 w 995"/>
              <a:gd name="T9" fmla="*/ 410 h 995"/>
              <a:gd name="T10" fmla="*/ 608 w 995"/>
              <a:gd name="T11" fmla="*/ 399 h 995"/>
              <a:gd name="T12" fmla="*/ 561 w 995"/>
              <a:gd name="T13" fmla="*/ 358 h 995"/>
              <a:gd name="T14" fmla="*/ 555 w 995"/>
              <a:gd name="T15" fmla="*/ 289 h 995"/>
              <a:gd name="T16" fmla="*/ 607 w 995"/>
              <a:gd name="T17" fmla="*/ 280 h 995"/>
              <a:gd name="T18" fmla="*/ 655 w 995"/>
              <a:gd name="T19" fmla="*/ 337 h 995"/>
              <a:gd name="T20" fmla="*/ 676 w 995"/>
              <a:gd name="T21" fmla="*/ 339 h 995"/>
              <a:gd name="T22" fmla="*/ 948 w 995"/>
              <a:gd name="T23" fmla="*/ 453 h 995"/>
              <a:gd name="T24" fmla="*/ 948 w 995"/>
              <a:gd name="T25" fmla="*/ 543 h 995"/>
              <a:gd name="T26" fmla="*/ 497 w 995"/>
              <a:gd name="T27" fmla="*/ 967 h 995"/>
              <a:gd name="T28" fmla="*/ 259 w 995"/>
              <a:gd name="T29" fmla="*/ 755 h 995"/>
              <a:gd name="T30" fmla="*/ 347 w 995"/>
              <a:gd name="T31" fmla="*/ 716 h 995"/>
              <a:gd name="T32" fmla="*/ 459 w 995"/>
              <a:gd name="T33" fmla="*/ 725 h 995"/>
              <a:gd name="T34" fmla="*/ 473 w 995"/>
              <a:gd name="T35" fmla="*/ 643 h 995"/>
              <a:gd name="T36" fmla="*/ 497 w 995"/>
              <a:gd name="T37" fmla="*/ 517 h 995"/>
              <a:gd name="T38" fmla="*/ 596 w 995"/>
              <a:gd name="T39" fmla="*/ 609 h 995"/>
              <a:gd name="T40" fmla="*/ 636 w 995"/>
              <a:gd name="T41" fmla="*/ 561 h 995"/>
              <a:gd name="T42" fmla="*/ 654 w 995"/>
              <a:gd name="T43" fmla="*/ 546 h 995"/>
              <a:gd name="T44" fmla="*/ 715 w 995"/>
              <a:gd name="T45" fmla="*/ 608 h 995"/>
              <a:gd name="T46" fmla="*/ 658 w 995"/>
              <a:gd name="T47" fmla="*/ 655 h 995"/>
              <a:gd name="T48" fmla="*/ 653 w 995"/>
              <a:gd name="T49" fmla="*/ 665 h 995"/>
              <a:gd name="T50" fmla="*/ 543 w 995"/>
              <a:gd name="T51" fmla="*/ 948 h 995"/>
              <a:gd name="T52" fmla="*/ 46 w 995"/>
              <a:gd name="T53" fmla="*/ 453 h 995"/>
              <a:gd name="T54" fmla="*/ 278 w 995"/>
              <a:gd name="T55" fmla="*/ 348 h 995"/>
              <a:gd name="T56" fmla="*/ 254 w 995"/>
              <a:gd name="T57" fmla="*/ 376 h 995"/>
              <a:gd name="T58" fmla="*/ 352 w 995"/>
              <a:gd name="T59" fmla="*/ 474 h 995"/>
              <a:gd name="T60" fmla="*/ 401 w 995"/>
              <a:gd name="T61" fmla="*/ 421 h 995"/>
              <a:gd name="T62" fmla="*/ 389 w 995"/>
              <a:gd name="T63" fmla="*/ 586 h 995"/>
              <a:gd name="T64" fmla="*/ 391 w 995"/>
              <a:gd name="T65" fmla="*/ 607 h 995"/>
              <a:gd name="T66" fmla="*/ 448 w 995"/>
              <a:gd name="T67" fmla="*/ 654 h 995"/>
              <a:gd name="T68" fmla="*/ 439 w 995"/>
              <a:gd name="T69" fmla="*/ 706 h 995"/>
              <a:gd name="T70" fmla="*/ 369 w 995"/>
              <a:gd name="T71" fmla="*/ 700 h 995"/>
              <a:gd name="T72" fmla="*/ 330 w 995"/>
              <a:gd name="T73" fmla="*/ 653 h 995"/>
              <a:gd name="T74" fmla="*/ 240 w 995"/>
              <a:gd name="T75" fmla="*/ 736 h 995"/>
              <a:gd name="T76" fmla="*/ 27 w 995"/>
              <a:gd name="T77" fmla="*/ 498 h 995"/>
              <a:gd name="T78" fmla="*/ 497 w 995"/>
              <a:gd name="T79" fmla="*/ 28 h 995"/>
              <a:gd name="T80" fmla="*/ 736 w 995"/>
              <a:gd name="T81" fmla="*/ 240 h 995"/>
              <a:gd name="T82" fmla="*/ 647 w 995"/>
              <a:gd name="T83" fmla="*/ 279 h 995"/>
              <a:gd name="T84" fmla="*/ 536 w 995"/>
              <a:gd name="T85" fmla="*/ 270 h 995"/>
              <a:gd name="T86" fmla="*/ 521 w 995"/>
              <a:gd name="T87" fmla="*/ 353 h 995"/>
              <a:gd name="T88" fmla="*/ 497 w 995"/>
              <a:gd name="T89" fmla="*/ 478 h 995"/>
              <a:gd name="T90" fmla="*/ 398 w 995"/>
              <a:gd name="T91" fmla="*/ 386 h 995"/>
              <a:gd name="T92" fmla="*/ 359 w 995"/>
              <a:gd name="T93" fmla="*/ 434 h 995"/>
              <a:gd name="T94" fmla="*/ 341 w 995"/>
              <a:gd name="T95" fmla="*/ 449 h 995"/>
              <a:gd name="T96" fmla="*/ 280 w 995"/>
              <a:gd name="T97" fmla="*/ 388 h 995"/>
              <a:gd name="T98" fmla="*/ 336 w 995"/>
              <a:gd name="T99" fmla="*/ 340 h 995"/>
              <a:gd name="T100" fmla="*/ 342 w 995"/>
              <a:gd name="T101" fmla="*/ 330 h 995"/>
              <a:gd name="T102" fmla="*/ 452 w 995"/>
              <a:gd name="T103" fmla="*/ 47 h 995"/>
              <a:gd name="T104" fmla="*/ 562 w 995"/>
              <a:gd name="T105" fmla="*/ 28 h 995"/>
              <a:gd name="T106" fmla="*/ 432 w 995"/>
              <a:gd name="T107" fmla="*/ 28 h 995"/>
              <a:gd name="T108" fmla="*/ 0 w 995"/>
              <a:gd name="T109" fmla="*/ 498 h 995"/>
              <a:gd name="T110" fmla="*/ 432 w 995"/>
              <a:gd name="T111" fmla="*/ 968 h 995"/>
              <a:gd name="T112" fmla="*/ 497 w 995"/>
              <a:gd name="T113" fmla="*/ 994 h 995"/>
              <a:gd name="T114" fmla="*/ 968 w 995"/>
              <a:gd name="T115" fmla="*/ 562 h 995"/>
              <a:gd name="T116" fmla="*/ 968 w 995"/>
              <a:gd name="T117" fmla="*/ 433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5" h="995">
                <a:moveTo>
                  <a:pt x="948" y="543"/>
                </a:moveTo>
                <a:lnTo>
                  <a:pt x="755" y="736"/>
                </a:lnTo>
                <a:lnTo>
                  <a:pt x="687" y="668"/>
                </a:lnTo>
                <a:lnTo>
                  <a:pt x="716" y="648"/>
                </a:lnTo>
                <a:lnTo>
                  <a:pt x="716" y="648"/>
                </a:lnTo>
                <a:cubicBezTo>
                  <a:pt x="727" y="640"/>
                  <a:pt x="735" y="630"/>
                  <a:pt x="740" y="619"/>
                </a:cubicBezTo>
                <a:lnTo>
                  <a:pt x="740" y="619"/>
                </a:lnTo>
                <a:cubicBezTo>
                  <a:pt x="753" y="591"/>
                  <a:pt x="747" y="558"/>
                  <a:pt x="725" y="536"/>
                </a:cubicBezTo>
                <a:lnTo>
                  <a:pt x="725" y="536"/>
                </a:lnTo>
                <a:cubicBezTo>
                  <a:pt x="703" y="515"/>
                  <a:pt x="670" y="509"/>
                  <a:pt x="642" y="522"/>
                </a:cubicBezTo>
                <a:lnTo>
                  <a:pt x="642" y="522"/>
                </a:lnTo>
                <a:cubicBezTo>
                  <a:pt x="631" y="527"/>
                  <a:pt x="622" y="534"/>
                  <a:pt x="614" y="545"/>
                </a:cubicBezTo>
                <a:lnTo>
                  <a:pt x="593" y="574"/>
                </a:lnTo>
                <a:lnTo>
                  <a:pt x="517" y="498"/>
                </a:lnTo>
                <a:lnTo>
                  <a:pt x="605" y="410"/>
                </a:lnTo>
                <a:lnTo>
                  <a:pt x="605" y="410"/>
                </a:lnTo>
                <a:cubicBezTo>
                  <a:pt x="607" y="407"/>
                  <a:pt x="609" y="403"/>
                  <a:pt x="608" y="399"/>
                </a:cubicBezTo>
                <a:lnTo>
                  <a:pt x="608" y="399"/>
                </a:lnTo>
                <a:cubicBezTo>
                  <a:pt x="608" y="395"/>
                  <a:pt x="606" y="391"/>
                  <a:pt x="603" y="389"/>
                </a:cubicBezTo>
                <a:lnTo>
                  <a:pt x="561" y="358"/>
                </a:lnTo>
                <a:lnTo>
                  <a:pt x="561" y="358"/>
                </a:lnTo>
                <a:cubicBezTo>
                  <a:pt x="554" y="354"/>
                  <a:pt x="549" y="347"/>
                  <a:pt x="546" y="341"/>
                </a:cubicBezTo>
                <a:lnTo>
                  <a:pt x="546" y="341"/>
                </a:lnTo>
                <a:cubicBezTo>
                  <a:pt x="538" y="323"/>
                  <a:pt x="542" y="303"/>
                  <a:pt x="555" y="289"/>
                </a:cubicBezTo>
                <a:lnTo>
                  <a:pt x="555" y="289"/>
                </a:lnTo>
                <a:cubicBezTo>
                  <a:pt x="569" y="276"/>
                  <a:pt x="590" y="271"/>
                  <a:pt x="607" y="280"/>
                </a:cubicBezTo>
                <a:lnTo>
                  <a:pt x="607" y="280"/>
                </a:lnTo>
                <a:cubicBezTo>
                  <a:pt x="613" y="282"/>
                  <a:pt x="619" y="288"/>
                  <a:pt x="624" y="295"/>
                </a:cubicBezTo>
                <a:lnTo>
                  <a:pt x="655" y="337"/>
                </a:lnTo>
                <a:lnTo>
                  <a:pt x="655" y="337"/>
                </a:lnTo>
                <a:cubicBezTo>
                  <a:pt x="658" y="340"/>
                  <a:pt x="661" y="343"/>
                  <a:pt x="665" y="343"/>
                </a:cubicBezTo>
                <a:lnTo>
                  <a:pt x="665" y="343"/>
                </a:lnTo>
                <a:cubicBezTo>
                  <a:pt x="669" y="343"/>
                  <a:pt x="673" y="341"/>
                  <a:pt x="676" y="339"/>
                </a:cubicBezTo>
                <a:lnTo>
                  <a:pt x="755" y="259"/>
                </a:lnTo>
                <a:lnTo>
                  <a:pt x="948" y="453"/>
                </a:lnTo>
                <a:lnTo>
                  <a:pt x="948" y="453"/>
                </a:lnTo>
                <a:cubicBezTo>
                  <a:pt x="960" y="465"/>
                  <a:pt x="967" y="481"/>
                  <a:pt x="967" y="498"/>
                </a:cubicBezTo>
                <a:lnTo>
                  <a:pt x="967" y="498"/>
                </a:lnTo>
                <a:cubicBezTo>
                  <a:pt x="967" y="515"/>
                  <a:pt x="960" y="531"/>
                  <a:pt x="948" y="543"/>
                </a:cubicBezTo>
                <a:close/>
                <a:moveTo>
                  <a:pt x="543" y="948"/>
                </a:moveTo>
                <a:lnTo>
                  <a:pt x="543" y="948"/>
                </a:lnTo>
                <a:cubicBezTo>
                  <a:pt x="530" y="961"/>
                  <a:pt x="514" y="967"/>
                  <a:pt x="497" y="967"/>
                </a:cubicBezTo>
                <a:lnTo>
                  <a:pt x="497" y="967"/>
                </a:lnTo>
                <a:cubicBezTo>
                  <a:pt x="480" y="967"/>
                  <a:pt x="464" y="961"/>
                  <a:pt x="452" y="948"/>
                </a:cubicBezTo>
                <a:lnTo>
                  <a:pt x="259" y="755"/>
                </a:lnTo>
                <a:lnTo>
                  <a:pt x="326" y="688"/>
                </a:lnTo>
                <a:lnTo>
                  <a:pt x="347" y="716"/>
                </a:lnTo>
                <a:lnTo>
                  <a:pt x="347" y="716"/>
                </a:lnTo>
                <a:cubicBezTo>
                  <a:pt x="355" y="727"/>
                  <a:pt x="365" y="736"/>
                  <a:pt x="376" y="741"/>
                </a:cubicBezTo>
                <a:lnTo>
                  <a:pt x="376" y="741"/>
                </a:lnTo>
                <a:cubicBezTo>
                  <a:pt x="404" y="753"/>
                  <a:pt x="437" y="747"/>
                  <a:pt x="459" y="725"/>
                </a:cubicBezTo>
                <a:lnTo>
                  <a:pt x="459" y="725"/>
                </a:lnTo>
                <a:cubicBezTo>
                  <a:pt x="480" y="704"/>
                  <a:pt x="486" y="670"/>
                  <a:pt x="473" y="643"/>
                </a:cubicBezTo>
                <a:lnTo>
                  <a:pt x="473" y="643"/>
                </a:lnTo>
                <a:cubicBezTo>
                  <a:pt x="469" y="632"/>
                  <a:pt x="460" y="623"/>
                  <a:pt x="450" y="615"/>
                </a:cubicBezTo>
                <a:lnTo>
                  <a:pt x="421" y="594"/>
                </a:lnTo>
                <a:lnTo>
                  <a:pt x="497" y="517"/>
                </a:lnTo>
                <a:lnTo>
                  <a:pt x="585" y="605"/>
                </a:lnTo>
                <a:lnTo>
                  <a:pt x="585" y="605"/>
                </a:lnTo>
                <a:cubicBezTo>
                  <a:pt x="588" y="608"/>
                  <a:pt x="592" y="609"/>
                  <a:pt x="596" y="609"/>
                </a:cubicBezTo>
                <a:lnTo>
                  <a:pt x="596" y="609"/>
                </a:lnTo>
                <a:cubicBezTo>
                  <a:pt x="600" y="608"/>
                  <a:pt x="604" y="607"/>
                  <a:pt x="606" y="604"/>
                </a:cubicBezTo>
                <a:lnTo>
                  <a:pt x="636" y="561"/>
                </a:lnTo>
                <a:lnTo>
                  <a:pt x="636" y="561"/>
                </a:lnTo>
                <a:cubicBezTo>
                  <a:pt x="642" y="555"/>
                  <a:pt x="647" y="549"/>
                  <a:pt x="654" y="546"/>
                </a:cubicBezTo>
                <a:lnTo>
                  <a:pt x="654" y="546"/>
                </a:lnTo>
                <a:cubicBezTo>
                  <a:pt x="671" y="538"/>
                  <a:pt x="692" y="542"/>
                  <a:pt x="706" y="556"/>
                </a:cubicBezTo>
                <a:lnTo>
                  <a:pt x="706" y="556"/>
                </a:lnTo>
                <a:cubicBezTo>
                  <a:pt x="719" y="569"/>
                  <a:pt x="723" y="590"/>
                  <a:pt x="715" y="608"/>
                </a:cubicBezTo>
                <a:lnTo>
                  <a:pt x="715" y="608"/>
                </a:lnTo>
                <a:cubicBezTo>
                  <a:pt x="712" y="614"/>
                  <a:pt x="707" y="620"/>
                  <a:pt x="700" y="625"/>
                </a:cubicBezTo>
                <a:lnTo>
                  <a:pt x="658" y="655"/>
                </a:lnTo>
                <a:lnTo>
                  <a:pt x="658" y="655"/>
                </a:lnTo>
                <a:cubicBezTo>
                  <a:pt x="655" y="657"/>
                  <a:pt x="653" y="661"/>
                  <a:pt x="653" y="665"/>
                </a:cubicBezTo>
                <a:lnTo>
                  <a:pt x="653" y="665"/>
                </a:lnTo>
                <a:cubicBezTo>
                  <a:pt x="652" y="670"/>
                  <a:pt x="653" y="673"/>
                  <a:pt x="656" y="676"/>
                </a:cubicBezTo>
                <a:lnTo>
                  <a:pt x="736" y="755"/>
                </a:lnTo>
                <a:lnTo>
                  <a:pt x="543" y="948"/>
                </a:lnTo>
                <a:close/>
                <a:moveTo>
                  <a:pt x="27" y="498"/>
                </a:moveTo>
                <a:lnTo>
                  <a:pt x="27" y="498"/>
                </a:lnTo>
                <a:cubicBezTo>
                  <a:pt x="27" y="481"/>
                  <a:pt x="34" y="465"/>
                  <a:pt x="46" y="453"/>
                </a:cubicBezTo>
                <a:lnTo>
                  <a:pt x="240" y="259"/>
                </a:lnTo>
                <a:lnTo>
                  <a:pt x="307" y="327"/>
                </a:lnTo>
                <a:lnTo>
                  <a:pt x="278" y="348"/>
                </a:lnTo>
                <a:lnTo>
                  <a:pt x="278" y="348"/>
                </a:lnTo>
                <a:cubicBezTo>
                  <a:pt x="267" y="356"/>
                  <a:pt x="259" y="365"/>
                  <a:pt x="254" y="376"/>
                </a:cubicBezTo>
                <a:lnTo>
                  <a:pt x="254" y="376"/>
                </a:lnTo>
                <a:cubicBezTo>
                  <a:pt x="241" y="404"/>
                  <a:pt x="248" y="437"/>
                  <a:pt x="269" y="459"/>
                </a:cubicBezTo>
                <a:lnTo>
                  <a:pt x="269" y="459"/>
                </a:lnTo>
                <a:cubicBezTo>
                  <a:pt x="291" y="481"/>
                  <a:pt x="324" y="487"/>
                  <a:pt x="352" y="474"/>
                </a:cubicBezTo>
                <a:lnTo>
                  <a:pt x="352" y="474"/>
                </a:lnTo>
                <a:cubicBezTo>
                  <a:pt x="363" y="469"/>
                  <a:pt x="372" y="461"/>
                  <a:pt x="380" y="449"/>
                </a:cubicBezTo>
                <a:lnTo>
                  <a:pt x="401" y="421"/>
                </a:lnTo>
                <a:lnTo>
                  <a:pt x="478" y="498"/>
                </a:lnTo>
                <a:lnTo>
                  <a:pt x="389" y="586"/>
                </a:lnTo>
                <a:lnTo>
                  <a:pt x="389" y="586"/>
                </a:lnTo>
                <a:cubicBezTo>
                  <a:pt x="387" y="588"/>
                  <a:pt x="385" y="592"/>
                  <a:pt x="386" y="596"/>
                </a:cubicBezTo>
                <a:lnTo>
                  <a:pt x="386" y="596"/>
                </a:lnTo>
                <a:cubicBezTo>
                  <a:pt x="386" y="601"/>
                  <a:pt x="388" y="604"/>
                  <a:pt x="391" y="607"/>
                </a:cubicBezTo>
                <a:lnTo>
                  <a:pt x="433" y="637"/>
                </a:lnTo>
                <a:lnTo>
                  <a:pt x="433" y="637"/>
                </a:lnTo>
                <a:cubicBezTo>
                  <a:pt x="440" y="642"/>
                  <a:pt x="445" y="648"/>
                  <a:pt x="448" y="654"/>
                </a:cubicBezTo>
                <a:lnTo>
                  <a:pt x="448" y="654"/>
                </a:lnTo>
                <a:cubicBezTo>
                  <a:pt x="456" y="671"/>
                  <a:pt x="453" y="692"/>
                  <a:pt x="439" y="706"/>
                </a:cubicBezTo>
                <a:lnTo>
                  <a:pt x="439" y="706"/>
                </a:lnTo>
                <a:cubicBezTo>
                  <a:pt x="426" y="720"/>
                  <a:pt x="404" y="723"/>
                  <a:pt x="387" y="716"/>
                </a:cubicBezTo>
                <a:lnTo>
                  <a:pt x="387" y="716"/>
                </a:lnTo>
                <a:cubicBezTo>
                  <a:pt x="381" y="712"/>
                  <a:pt x="375" y="707"/>
                  <a:pt x="369" y="700"/>
                </a:cubicBezTo>
                <a:lnTo>
                  <a:pt x="339" y="659"/>
                </a:lnTo>
                <a:lnTo>
                  <a:pt x="339" y="659"/>
                </a:lnTo>
                <a:cubicBezTo>
                  <a:pt x="337" y="655"/>
                  <a:pt x="333" y="653"/>
                  <a:pt x="330" y="653"/>
                </a:cubicBezTo>
                <a:lnTo>
                  <a:pt x="330" y="653"/>
                </a:lnTo>
                <a:cubicBezTo>
                  <a:pt x="325" y="653"/>
                  <a:pt x="322" y="654"/>
                  <a:pt x="319" y="657"/>
                </a:cubicBezTo>
                <a:lnTo>
                  <a:pt x="240" y="736"/>
                </a:lnTo>
                <a:lnTo>
                  <a:pt x="46" y="543"/>
                </a:lnTo>
                <a:lnTo>
                  <a:pt x="46" y="543"/>
                </a:lnTo>
                <a:cubicBezTo>
                  <a:pt x="34" y="531"/>
                  <a:pt x="27" y="515"/>
                  <a:pt x="27" y="498"/>
                </a:cubicBezTo>
                <a:close/>
                <a:moveTo>
                  <a:pt x="452" y="47"/>
                </a:moveTo>
                <a:lnTo>
                  <a:pt x="452" y="47"/>
                </a:lnTo>
                <a:cubicBezTo>
                  <a:pt x="464" y="35"/>
                  <a:pt x="480" y="28"/>
                  <a:pt x="497" y="28"/>
                </a:cubicBezTo>
                <a:lnTo>
                  <a:pt x="497" y="28"/>
                </a:lnTo>
                <a:cubicBezTo>
                  <a:pt x="514" y="28"/>
                  <a:pt x="530" y="35"/>
                  <a:pt x="543" y="47"/>
                </a:cubicBezTo>
                <a:lnTo>
                  <a:pt x="736" y="240"/>
                </a:lnTo>
                <a:lnTo>
                  <a:pt x="668" y="308"/>
                </a:lnTo>
                <a:lnTo>
                  <a:pt x="647" y="279"/>
                </a:lnTo>
                <a:lnTo>
                  <a:pt x="647" y="279"/>
                </a:lnTo>
                <a:cubicBezTo>
                  <a:pt x="639" y="268"/>
                  <a:pt x="629" y="260"/>
                  <a:pt x="619" y="255"/>
                </a:cubicBezTo>
                <a:lnTo>
                  <a:pt x="619" y="255"/>
                </a:lnTo>
                <a:cubicBezTo>
                  <a:pt x="591" y="242"/>
                  <a:pt x="558" y="248"/>
                  <a:pt x="536" y="270"/>
                </a:cubicBezTo>
                <a:lnTo>
                  <a:pt x="536" y="270"/>
                </a:lnTo>
                <a:cubicBezTo>
                  <a:pt x="514" y="292"/>
                  <a:pt x="508" y="325"/>
                  <a:pt x="521" y="353"/>
                </a:cubicBezTo>
                <a:lnTo>
                  <a:pt x="521" y="353"/>
                </a:lnTo>
                <a:cubicBezTo>
                  <a:pt x="526" y="363"/>
                  <a:pt x="534" y="373"/>
                  <a:pt x="545" y="381"/>
                </a:cubicBezTo>
                <a:lnTo>
                  <a:pt x="574" y="402"/>
                </a:lnTo>
                <a:lnTo>
                  <a:pt x="497" y="478"/>
                </a:lnTo>
                <a:lnTo>
                  <a:pt x="409" y="390"/>
                </a:lnTo>
                <a:lnTo>
                  <a:pt x="409" y="390"/>
                </a:lnTo>
                <a:cubicBezTo>
                  <a:pt x="406" y="387"/>
                  <a:pt x="402" y="386"/>
                  <a:pt x="398" y="386"/>
                </a:cubicBezTo>
                <a:lnTo>
                  <a:pt x="398" y="386"/>
                </a:lnTo>
                <a:cubicBezTo>
                  <a:pt x="394" y="386"/>
                  <a:pt x="391" y="388"/>
                  <a:pt x="388" y="392"/>
                </a:cubicBezTo>
                <a:lnTo>
                  <a:pt x="359" y="434"/>
                </a:lnTo>
                <a:lnTo>
                  <a:pt x="359" y="434"/>
                </a:lnTo>
                <a:cubicBezTo>
                  <a:pt x="353" y="441"/>
                  <a:pt x="347" y="446"/>
                  <a:pt x="341" y="449"/>
                </a:cubicBezTo>
                <a:lnTo>
                  <a:pt x="341" y="449"/>
                </a:lnTo>
                <a:cubicBezTo>
                  <a:pt x="323" y="457"/>
                  <a:pt x="302" y="453"/>
                  <a:pt x="289" y="440"/>
                </a:cubicBezTo>
                <a:lnTo>
                  <a:pt x="289" y="440"/>
                </a:lnTo>
                <a:cubicBezTo>
                  <a:pt x="275" y="426"/>
                  <a:pt x="272" y="405"/>
                  <a:pt x="280" y="388"/>
                </a:cubicBezTo>
                <a:lnTo>
                  <a:pt x="280" y="388"/>
                </a:lnTo>
                <a:cubicBezTo>
                  <a:pt x="282" y="381"/>
                  <a:pt x="287" y="375"/>
                  <a:pt x="295" y="370"/>
                </a:cubicBezTo>
                <a:lnTo>
                  <a:pt x="336" y="340"/>
                </a:lnTo>
                <a:lnTo>
                  <a:pt x="336" y="340"/>
                </a:lnTo>
                <a:cubicBezTo>
                  <a:pt x="339" y="338"/>
                  <a:pt x="342" y="334"/>
                  <a:pt x="342" y="330"/>
                </a:cubicBezTo>
                <a:lnTo>
                  <a:pt x="342" y="330"/>
                </a:lnTo>
                <a:cubicBezTo>
                  <a:pt x="343" y="326"/>
                  <a:pt x="341" y="322"/>
                  <a:pt x="338" y="319"/>
                </a:cubicBezTo>
                <a:lnTo>
                  <a:pt x="259" y="240"/>
                </a:lnTo>
                <a:lnTo>
                  <a:pt x="452" y="47"/>
                </a:lnTo>
                <a:close/>
                <a:moveTo>
                  <a:pt x="968" y="433"/>
                </a:moveTo>
                <a:lnTo>
                  <a:pt x="562" y="28"/>
                </a:lnTo>
                <a:lnTo>
                  <a:pt x="562" y="28"/>
                </a:lnTo>
                <a:cubicBezTo>
                  <a:pt x="544" y="10"/>
                  <a:pt x="522" y="0"/>
                  <a:pt x="497" y="0"/>
                </a:cubicBezTo>
                <a:lnTo>
                  <a:pt x="497" y="0"/>
                </a:lnTo>
                <a:cubicBezTo>
                  <a:pt x="473" y="0"/>
                  <a:pt x="450" y="10"/>
                  <a:pt x="432" y="28"/>
                </a:cubicBezTo>
                <a:lnTo>
                  <a:pt x="27" y="433"/>
                </a:lnTo>
                <a:lnTo>
                  <a:pt x="27" y="433"/>
                </a:lnTo>
                <a:cubicBezTo>
                  <a:pt x="10" y="450"/>
                  <a:pt x="0" y="473"/>
                  <a:pt x="0" y="498"/>
                </a:cubicBezTo>
                <a:lnTo>
                  <a:pt x="0" y="498"/>
                </a:lnTo>
                <a:cubicBezTo>
                  <a:pt x="0" y="522"/>
                  <a:pt x="10" y="545"/>
                  <a:pt x="27" y="562"/>
                </a:cubicBezTo>
                <a:lnTo>
                  <a:pt x="432" y="968"/>
                </a:lnTo>
                <a:lnTo>
                  <a:pt x="432" y="968"/>
                </a:lnTo>
                <a:cubicBezTo>
                  <a:pt x="450" y="985"/>
                  <a:pt x="473" y="994"/>
                  <a:pt x="497" y="994"/>
                </a:cubicBezTo>
                <a:lnTo>
                  <a:pt x="497" y="994"/>
                </a:lnTo>
                <a:cubicBezTo>
                  <a:pt x="522" y="994"/>
                  <a:pt x="544" y="985"/>
                  <a:pt x="562" y="968"/>
                </a:cubicBezTo>
                <a:lnTo>
                  <a:pt x="968" y="562"/>
                </a:lnTo>
                <a:lnTo>
                  <a:pt x="968" y="562"/>
                </a:lnTo>
                <a:cubicBezTo>
                  <a:pt x="985" y="545"/>
                  <a:pt x="994" y="522"/>
                  <a:pt x="994" y="498"/>
                </a:cubicBezTo>
                <a:lnTo>
                  <a:pt x="994" y="498"/>
                </a:lnTo>
                <a:cubicBezTo>
                  <a:pt x="994" y="473"/>
                  <a:pt x="985" y="450"/>
                  <a:pt x="968" y="433"/>
                </a:cubicBezTo>
                <a:close/>
              </a:path>
            </a:pathLst>
          </a:custGeom>
          <a:solidFill>
            <a:schemeClr val="accent3"/>
          </a:solidFill>
          <a:ln>
            <a:noFill/>
          </a:ln>
          <a:effectLst/>
        </p:spPr>
        <p:txBody>
          <a:bodyPr wrap="none" anchor="ctr"/>
          <a:lstStyle/>
          <a:p>
            <a:endParaRPr lang="en-US" sz="1800" dirty="0">
              <a:latin typeface="Poppins" pitchFamily="2" charset="77"/>
            </a:endParaRPr>
          </a:p>
        </p:txBody>
      </p:sp>
      <p:sp>
        <p:nvSpPr>
          <p:cNvPr id="9" name="Freeform 317">
            <a:extLst>
              <a:ext uri="{FF2B5EF4-FFF2-40B4-BE49-F238E27FC236}">
                <a16:creationId xmlns:a16="http://schemas.microsoft.com/office/drawing/2014/main" id="{5C59922E-65AA-BCF0-4EDC-9399BBFEE93D}"/>
              </a:ext>
            </a:extLst>
          </p:cNvPr>
          <p:cNvSpPr>
            <a:spLocks noChangeArrowheads="1"/>
          </p:cNvSpPr>
          <p:nvPr/>
        </p:nvSpPr>
        <p:spPr bwMode="auto">
          <a:xfrm>
            <a:off x="10482198" y="3345825"/>
            <a:ext cx="653673" cy="585010"/>
          </a:xfrm>
          <a:custGeom>
            <a:avLst/>
            <a:gdLst>
              <a:gd name="T0" fmla="*/ 184 w 1048"/>
              <a:gd name="T1" fmla="*/ 503 h 941"/>
              <a:gd name="T2" fmla="*/ 338 w 1048"/>
              <a:gd name="T3" fmla="*/ 759 h 941"/>
              <a:gd name="T4" fmla="*/ 389 w 1048"/>
              <a:gd name="T5" fmla="*/ 759 h 941"/>
              <a:gd name="T6" fmla="*/ 546 w 1048"/>
              <a:gd name="T7" fmla="*/ 492 h 941"/>
              <a:gd name="T8" fmla="*/ 723 w 1048"/>
              <a:gd name="T9" fmla="*/ 639 h 941"/>
              <a:gd name="T10" fmla="*/ 887 w 1048"/>
              <a:gd name="T11" fmla="*/ 397 h 941"/>
              <a:gd name="T12" fmla="*/ 891 w 1048"/>
              <a:gd name="T13" fmla="*/ 881 h 941"/>
              <a:gd name="T14" fmla="*/ 184 w 1048"/>
              <a:gd name="T15" fmla="*/ 284 h 941"/>
              <a:gd name="T16" fmla="*/ 184 w 1048"/>
              <a:gd name="T17" fmla="*/ 335 h 941"/>
              <a:gd name="T18" fmla="*/ 184 w 1048"/>
              <a:gd name="T19" fmla="*/ 284 h 941"/>
              <a:gd name="T20" fmla="*/ 364 w 1048"/>
              <a:gd name="T21" fmla="*/ 640 h 941"/>
              <a:gd name="T22" fmla="*/ 364 w 1048"/>
              <a:gd name="T23" fmla="*/ 589 h 941"/>
              <a:gd name="T24" fmla="*/ 568 w 1048"/>
              <a:gd name="T25" fmla="*/ 310 h 941"/>
              <a:gd name="T26" fmla="*/ 517 w 1048"/>
              <a:gd name="T27" fmla="*/ 310 h 941"/>
              <a:gd name="T28" fmla="*/ 722 w 1048"/>
              <a:gd name="T29" fmla="*/ 449 h 941"/>
              <a:gd name="T30" fmla="*/ 722 w 1048"/>
              <a:gd name="T31" fmla="*/ 500 h 941"/>
              <a:gd name="T32" fmla="*/ 904 w 1048"/>
              <a:gd name="T33" fmla="*/ 159 h 941"/>
              <a:gd name="T34" fmla="*/ 904 w 1048"/>
              <a:gd name="T35" fmla="*/ 209 h 941"/>
              <a:gd name="T36" fmla="*/ 904 w 1048"/>
              <a:gd name="T37" fmla="*/ 159 h 941"/>
              <a:gd name="T38" fmla="*/ 968 w 1048"/>
              <a:gd name="T39" fmla="*/ 858 h 941"/>
              <a:gd name="T40" fmla="*/ 918 w 1048"/>
              <a:gd name="T41" fmla="*/ 398 h 941"/>
              <a:gd name="T42" fmla="*/ 720 w 1048"/>
              <a:gd name="T43" fmla="*/ 612 h 941"/>
              <a:gd name="T44" fmla="*/ 718 w 1048"/>
              <a:gd name="T45" fmla="*/ 612 h 941"/>
              <a:gd name="T46" fmla="*/ 542 w 1048"/>
              <a:gd name="T47" fmla="*/ 466 h 941"/>
              <a:gd name="T48" fmla="*/ 364 w 1048"/>
              <a:gd name="T49" fmla="*/ 746 h 941"/>
              <a:gd name="T50" fmla="*/ 211 w 1048"/>
              <a:gd name="T51" fmla="*/ 490 h 941"/>
              <a:gd name="T52" fmla="*/ 59 w 1048"/>
              <a:gd name="T53" fmla="*/ 725 h 941"/>
              <a:gd name="T54" fmla="*/ 184 w 1048"/>
              <a:gd name="T55" fmla="*/ 363 h 941"/>
              <a:gd name="T56" fmla="*/ 326 w 1048"/>
              <a:gd name="T57" fmla="*/ 577 h 941"/>
              <a:gd name="T58" fmla="*/ 364 w 1048"/>
              <a:gd name="T59" fmla="*/ 667 h 941"/>
              <a:gd name="T60" fmla="*/ 529 w 1048"/>
              <a:gd name="T61" fmla="*/ 360 h 941"/>
              <a:gd name="T62" fmla="*/ 571 w 1048"/>
              <a:gd name="T63" fmla="*/ 354 h 941"/>
              <a:gd name="T64" fmla="*/ 669 w 1048"/>
              <a:gd name="T65" fmla="*/ 474 h 941"/>
              <a:gd name="T66" fmla="*/ 775 w 1048"/>
              <a:gd name="T67" fmla="*/ 474 h 941"/>
              <a:gd name="T68" fmla="*/ 904 w 1048"/>
              <a:gd name="T69" fmla="*/ 237 h 941"/>
              <a:gd name="T70" fmla="*/ 945 w 1048"/>
              <a:gd name="T71" fmla="*/ 150 h 941"/>
              <a:gd name="T72" fmla="*/ 1023 w 1048"/>
              <a:gd name="T73" fmla="*/ 83 h 941"/>
              <a:gd name="T74" fmla="*/ 949 w 1048"/>
              <a:gd name="T75" fmla="*/ 40 h 941"/>
              <a:gd name="T76" fmla="*/ 923 w 1048"/>
              <a:gd name="T77" fmla="*/ 135 h 941"/>
              <a:gd name="T78" fmla="*/ 852 w 1048"/>
              <a:gd name="T79" fmla="*/ 184 h 941"/>
              <a:gd name="T80" fmla="*/ 737 w 1048"/>
              <a:gd name="T81" fmla="*/ 423 h 941"/>
              <a:gd name="T82" fmla="*/ 589 w 1048"/>
              <a:gd name="T83" fmla="*/ 334 h 941"/>
              <a:gd name="T84" fmla="*/ 543 w 1048"/>
              <a:gd name="T85" fmla="*/ 256 h 941"/>
              <a:gd name="T86" fmla="*/ 505 w 1048"/>
              <a:gd name="T87" fmla="*/ 347 h 941"/>
              <a:gd name="T88" fmla="*/ 364 w 1048"/>
              <a:gd name="T89" fmla="*/ 561 h 941"/>
              <a:gd name="T90" fmla="*/ 237 w 1048"/>
              <a:gd name="T91" fmla="*/ 310 h 941"/>
              <a:gd name="T92" fmla="*/ 131 w 1048"/>
              <a:gd name="T93" fmla="*/ 310 h 941"/>
              <a:gd name="T94" fmla="*/ 59 w 1048"/>
              <a:gd name="T95" fmla="*/ 91 h 941"/>
              <a:gd name="T96" fmla="*/ 51 w 1048"/>
              <a:gd name="T97" fmla="*/ 17 h 941"/>
              <a:gd name="T98" fmla="*/ 2 w 1048"/>
              <a:gd name="T99" fmla="*/ 81 h 941"/>
              <a:gd name="T100" fmla="*/ 32 w 1048"/>
              <a:gd name="T101" fmla="*/ 855 h 941"/>
              <a:gd name="T102" fmla="*/ 968 w 1048"/>
              <a:gd name="T103" fmla="*/ 932 h 941"/>
              <a:gd name="T104" fmla="*/ 1043 w 1048"/>
              <a:gd name="T105" fmla="*/ 889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8" h="941">
                <a:moveTo>
                  <a:pt x="59" y="855"/>
                </a:moveTo>
                <a:lnTo>
                  <a:pt x="59" y="794"/>
                </a:lnTo>
                <a:lnTo>
                  <a:pt x="184" y="503"/>
                </a:lnTo>
                <a:lnTo>
                  <a:pt x="184" y="503"/>
                </a:lnTo>
                <a:cubicBezTo>
                  <a:pt x="185" y="503"/>
                  <a:pt x="185" y="502"/>
                  <a:pt x="186" y="502"/>
                </a:cubicBezTo>
                <a:lnTo>
                  <a:pt x="186" y="502"/>
                </a:lnTo>
                <a:cubicBezTo>
                  <a:pt x="188" y="502"/>
                  <a:pt x="188" y="503"/>
                  <a:pt x="188" y="503"/>
                </a:cubicBezTo>
                <a:lnTo>
                  <a:pt x="338" y="759"/>
                </a:lnTo>
                <a:lnTo>
                  <a:pt x="338" y="759"/>
                </a:lnTo>
                <a:cubicBezTo>
                  <a:pt x="344" y="768"/>
                  <a:pt x="353" y="773"/>
                  <a:pt x="364" y="773"/>
                </a:cubicBezTo>
                <a:lnTo>
                  <a:pt x="364" y="773"/>
                </a:lnTo>
                <a:cubicBezTo>
                  <a:pt x="374" y="773"/>
                  <a:pt x="383" y="768"/>
                  <a:pt x="389" y="759"/>
                </a:cubicBezTo>
                <a:lnTo>
                  <a:pt x="545" y="494"/>
                </a:lnTo>
                <a:lnTo>
                  <a:pt x="545" y="494"/>
                </a:lnTo>
                <a:cubicBezTo>
                  <a:pt x="545" y="493"/>
                  <a:pt x="545" y="492"/>
                  <a:pt x="546" y="492"/>
                </a:cubicBezTo>
                <a:lnTo>
                  <a:pt x="546" y="492"/>
                </a:lnTo>
                <a:cubicBezTo>
                  <a:pt x="546" y="492"/>
                  <a:pt x="547" y="492"/>
                  <a:pt x="548" y="493"/>
                </a:cubicBezTo>
                <a:lnTo>
                  <a:pt x="699" y="632"/>
                </a:lnTo>
                <a:lnTo>
                  <a:pt x="699" y="632"/>
                </a:lnTo>
                <a:cubicBezTo>
                  <a:pt x="706" y="638"/>
                  <a:pt x="714" y="641"/>
                  <a:pt x="723" y="639"/>
                </a:cubicBezTo>
                <a:lnTo>
                  <a:pt x="723" y="639"/>
                </a:lnTo>
                <a:cubicBezTo>
                  <a:pt x="731" y="639"/>
                  <a:pt x="739" y="634"/>
                  <a:pt x="744" y="626"/>
                </a:cubicBezTo>
                <a:lnTo>
                  <a:pt x="887" y="397"/>
                </a:lnTo>
                <a:lnTo>
                  <a:pt x="887" y="397"/>
                </a:lnTo>
                <a:cubicBezTo>
                  <a:pt x="888" y="397"/>
                  <a:pt x="888" y="396"/>
                  <a:pt x="890" y="396"/>
                </a:cubicBezTo>
                <a:lnTo>
                  <a:pt x="890" y="396"/>
                </a:lnTo>
                <a:cubicBezTo>
                  <a:pt x="891" y="397"/>
                  <a:pt x="891" y="398"/>
                  <a:pt x="891" y="398"/>
                </a:cubicBezTo>
                <a:lnTo>
                  <a:pt x="891" y="881"/>
                </a:lnTo>
                <a:lnTo>
                  <a:pt x="85" y="881"/>
                </a:lnTo>
                <a:lnTo>
                  <a:pt x="85" y="881"/>
                </a:lnTo>
                <a:cubicBezTo>
                  <a:pt x="71" y="881"/>
                  <a:pt x="59" y="869"/>
                  <a:pt x="59" y="855"/>
                </a:cubicBezTo>
                <a:close/>
                <a:moveTo>
                  <a:pt x="184" y="284"/>
                </a:moveTo>
                <a:lnTo>
                  <a:pt x="184" y="284"/>
                </a:lnTo>
                <a:cubicBezTo>
                  <a:pt x="199" y="284"/>
                  <a:pt x="210" y="296"/>
                  <a:pt x="210" y="310"/>
                </a:cubicBezTo>
                <a:lnTo>
                  <a:pt x="210" y="310"/>
                </a:lnTo>
                <a:cubicBezTo>
                  <a:pt x="210" y="324"/>
                  <a:pt x="199" y="335"/>
                  <a:pt x="184" y="335"/>
                </a:cubicBezTo>
                <a:lnTo>
                  <a:pt x="184" y="335"/>
                </a:lnTo>
                <a:cubicBezTo>
                  <a:pt x="171" y="335"/>
                  <a:pt x="159" y="324"/>
                  <a:pt x="159" y="310"/>
                </a:cubicBezTo>
                <a:lnTo>
                  <a:pt x="159" y="310"/>
                </a:lnTo>
                <a:cubicBezTo>
                  <a:pt x="159" y="296"/>
                  <a:pt x="171" y="284"/>
                  <a:pt x="184" y="284"/>
                </a:cubicBezTo>
                <a:close/>
                <a:moveTo>
                  <a:pt x="389" y="614"/>
                </a:moveTo>
                <a:lnTo>
                  <a:pt x="389" y="614"/>
                </a:lnTo>
                <a:cubicBezTo>
                  <a:pt x="389" y="628"/>
                  <a:pt x="378" y="640"/>
                  <a:pt x="364" y="640"/>
                </a:cubicBezTo>
                <a:lnTo>
                  <a:pt x="364" y="640"/>
                </a:lnTo>
                <a:cubicBezTo>
                  <a:pt x="350" y="640"/>
                  <a:pt x="338" y="628"/>
                  <a:pt x="338" y="614"/>
                </a:cubicBezTo>
                <a:lnTo>
                  <a:pt x="338" y="614"/>
                </a:lnTo>
                <a:cubicBezTo>
                  <a:pt x="338" y="600"/>
                  <a:pt x="350" y="589"/>
                  <a:pt x="364" y="589"/>
                </a:cubicBezTo>
                <a:lnTo>
                  <a:pt x="364" y="589"/>
                </a:lnTo>
                <a:cubicBezTo>
                  <a:pt x="378" y="589"/>
                  <a:pt x="389" y="600"/>
                  <a:pt x="389" y="614"/>
                </a:cubicBezTo>
                <a:close/>
                <a:moveTo>
                  <a:pt x="543" y="284"/>
                </a:moveTo>
                <a:lnTo>
                  <a:pt x="543" y="284"/>
                </a:lnTo>
                <a:cubicBezTo>
                  <a:pt x="557" y="284"/>
                  <a:pt x="568" y="296"/>
                  <a:pt x="568" y="310"/>
                </a:cubicBezTo>
                <a:lnTo>
                  <a:pt x="568" y="310"/>
                </a:lnTo>
                <a:cubicBezTo>
                  <a:pt x="568" y="324"/>
                  <a:pt x="557" y="335"/>
                  <a:pt x="543" y="335"/>
                </a:cubicBezTo>
                <a:lnTo>
                  <a:pt x="543" y="335"/>
                </a:lnTo>
                <a:cubicBezTo>
                  <a:pt x="529" y="335"/>
                  <a:pt x="517" y="324"/>
                  <a:pt x="517" y="310"/>
                </a:cubicBezTo>
                <a:lnTo>
                  <a:pt x="517" y="310"/>
                </a:lnTo>
                <a:cubicBezTo>
                  <a:pt x="517" y="296"/>
                  <a:pt x="529" y="284"/>
                  <a:pt x="543" y="284"/>
                </a:cubicBezTo>
                <a:close/>
                <a:moveTo>
                  <a:pt x="722" y="449"/>
                </a:moveTo>
                <a:lnTo>
                  <a:pt x="722" y="449"/>
                </a:lnTo>
                <a:cubicBezTo>
                  <a:pt x="736" y="449"/>
                  <a:pt x="747" y="460"/>
                  <a:pt x="747" y="474"/>
                </a:cubicBezTo>
                <a:lnTo>
                  <a:pt x="747" y="474"/>
                </a:lnTo>
                <a:cubicBezTo>
                  <a:pt x="747" y="488"/>
                  <a:pt x="736" y="500"/>
                  <a:pt x="722" y="500"/>
                </a:cubicBezTo>
                <a:lnTo>
                  <a:pt x="722" y="500"/>
                </a:lnTo>
                <a:cubicBezTo>
                  <a:pt x="708" y="500"/>
                  <a:pt x="696" y="488"/>
                  <a:pt x="696" y="474"/>
                </a:cubicBezTo>
                <a:lnTo>
                  <a:pt x="696" y="474"/>
                </a:lnTo>
                <a:cubicBezTo>
                  <a:pt x="696" y="460"/>
                  <a:pt x="708" y="449"/>
                  <a:pt x="722" y="449"/>
                </a:cubicBezTo>
                <a:close/>
                <a:moveTo>
                  <a:pt x="904" y="159"/>
                </a:moveTo>
                <a:lnTo>
                  <a:pt x="904" y="159"/>
                </a:lnTo>
                <a:cubicBezTo>
                  <a:pt x="918" y="159"/>
                  <a:pt x="930" y="170"/>
                  <a:pt x="930" y="184"/>
                </a:cubicBezTo>
                <a:lnTo>
                  <a:pt x="930" y="184"/>
                </a:lnTo>
                <a:cubicBezTo>
                  <a:pt x="930" y="198"/>
                  <a:pt x="918" y="209"/>
                  <a:pt x="904" y="209"/>
                </a:cubicBezTo>
                <a:lnTo>
                  <a:pt x="904" y="209"/>
                </a:lnTo>
                <a:cubicBezTo>
                  <a:pt x="890" y="209"/>
                  <a:pt x="879" y="198"/>
                  <a:pt x="879" y="184"/>
                </a:cubicBezTo>
                <a:lnTo>
                  <a:pt x="879" y="184"/>
                </a:lnTo>
                <a:cubicBezTo>
                  <a:pt x="879" y="170"/>
                  <a:pt x="890" y="159"/>
                  <a:pt x="904" y="159"/>
                </a:cubicBezTo>
                <a:close/>
                <a:moveTo>
                  <a:pt x="1043" y="889"/>
                </a:moveTo>
                <a:lnTo>
                  <a:pt x="978" y="852"/>
                </a:lnTo>
                <a:lnTo>
                  <a:pt x="978" y="852"/>
                </a:lnTo>
                <a:cubicBezTo>
                  <a:pt x="973" y="849"/>
                  <a:pt x="968" y="852"/>
                  <a:pt x="968" y="858"/>
                </a:cubicBezTo>
                <a:lnTo>
                  <a:pt x="968" y="881"/>
                </a:lnTo>
                <a:lnTo>
                  <a:pt x="918" y="881"/>
                </a:lnTo>
                <a:lnTo>
                  <a:pt x="918" y="398"/>
                </a:lnTo>
                <a:lnTo>
                  <a:pt x="918" y="398"/>
                </a:lnTo>
                <a:cubicBezTo>
                  <a:pt x="918" y="385"/>
                  <a:pt x="910" y="374"/>
                  <a:pt x="897" y="370"/>
                </a:cubicBezTo>
                <a:lnTo>
                  <a:pt x="897" y="370"/>
                </a:lnTo>
                <a:cubicBezTo>
                  <a:pt x="885" y="366"/>
                  <a:pt x="871" y="371"/>
                  <a:pt x="864" y="383"/>
                </a:cubicBezTo>
                <a:lnTo>
                  <a:pt x="720" y="612"/>
                </a:lnTo>
                <a:lnTo>
                  <a:pt x="720" y="612"/>
                </a:lnTo>
                <a:cubicBezTo>
                  <a:pt x="720" y="612"/>
                  <a:pt x="720" y="612"/>
                  <a:pt x="719" y="612"/>
                </a:cubicBezTo>
                <a:lnTo>
                  <a:pt x="719" y="612"/>
                </a:lnTo>
                <a:cubicBezTo>
                  <a:pt x="718" y="612"/>
                  <a:pt x="718" y="612"/>
                  <a:pt x="718" y="612"/>
                </a:cubicBezTo>
                <a:lnTo>
                  <a:pt x="566" y="473"/>
                </a:lnTo>
                <a:lnTo>
                  <a:pt x="566" y="473"/>
                </a:lnTo>
                <a:cubicBezTo>
                  <a:pt x="559" y="467"/>
                  <a:pt x="551" y="464"/>
                  <a:pt x="542" y="466"/>
                </a:cubicBezTo>
                <a:lnTo>
                  <a:pt x="542" y="466"/>
                </a:lnTo>
                <a:cubicBezTo>
                  <a:pt x="533" y="467"/>
                  <a:pt x="526" y="472"/>
                  <a:pt x="521" y="480"/>
                </a:cubicBezTo>
                <a:lnTo>
                  <a:pt x="365" y="745"/>
                </a:lnTo>
                <a:lnTo>
                  <a:pt x="365" y="745"/>
                </a:lnTo>
                <a:lnTo>
                  <a:pt x="364" y="746"/>
                </a:lnTo>
                <a:lnTo>
                  <a:pt x="364" y="746"/>
                </a:lnTo>
                <a:cubicBezTo>
                  <a:pt x="362" y="746"/>
                  <a:pt x="362" y="745"/>
                  <a:pt x="362" y="745"/>
                </a:cubicBezTo>
                <a:lnTo>
                  <a:pt x="211" y="490"/>
                </a:lnTo>
                <a:lnTo>
                  <a:pt x="211" y="490"/>
                </a:lnTo>
                <a:cubicBezTo>
                  <a:pt x="206" y="480"/>
                  <a:pt x="195" y="474"/>
                  <a:pt x="184" y="475"/>
                </a:cubicBezTo>
                <a:lnTo>
                  <a:pt x="184" y="475"/>
                </a:lnTo>
                <a:cubicBezTo>
                  <a:pt x="173" y="475"/>
                  <a:pt x="164" y="482"/>
                  <a:pt x="159" y="492"/>
                </a:cubicBezTo>
                <a:lnTo>
                  <a:pt x="59" y="725"/>
                </a:lnTo>
                <a:lnTo>
                  <a:pt x="59" y="634"/>
                </a:lnTo>
                <a:lnTo>
                  <a:pt x="177" y="362"/>
                </a:lnTo>
                <a:lnTo>
                  <a:pt x="177" y="362"/>
                </a:lnTo>
                <a:cubicBezTo>
                  <a:pt x="179" y="362"/>
                  <a:pt x="182" y="363"/>
                  <a:pt x="184" y="363"/>
                </a:cubicBezTo>
                <a:lnTo>
                  <a:pt x="184" y="363"/>
                </a:lnTo>
                <a:cubicBezTo>
                  <a:pt x="189" y="363"/>
                  <a:pt x="194" y="362"/>
                  <a:pt x="199" y="360"/>
                </a:cubicBezTo>
                <a:lnTo>
                  <a:pt x="326" y="577"/>
                </a:lnTo>
                <a:lnTo>
                  <a:pt x="326" y="577"/>
                </a:lnTo>
                <a:cubicBezTo>
                  <a:pt x="316" y="587"/>
                  <a:pt x="310" y="600"/>
                  <a:pt x="310" y="614"/>
                </a:cubicBezTo>
                <a:lnTo>
                  <a:pt x="310" y="614"/>
                </a:lnTo>
                <a:cubicBezTo>
                  <a:pt x="310" y="643"/>
                  <a:pt x="334" y="667"/>
                  <a:pt x="364" y="667"/>
                </a:cubicBezTo>
                <a:lnTo>
                  <a:pt x="364" y="667"/>
                </a:lnTo>
                <a:cubicBezTo>
                  <a:pt x="392" y="667"/>
                  <a:pt x="416" y="643"/>
                  <a:pt x="416" y="614"/>
                </a:cubicBezTo>
                <a:lnTo>
                  <a:pt x="416" y="614"/>
                </a:lnTo>
                <a:cubicBezTo>
                  <a:pt x="416" y="600"/>
                  <a:pt x="411" y="587"/>
                  <a:pt x="401" y="577"/>
                </a:cubicBezTo>
                <a:lnTo>
                  <a:pt x="529" y="360"/>
                </a:lnTo>
                <a:lnTo>
                  <a:pt x="529" y="360"/>
                </a:lnTo>
                <a:cubicBezTo>
                  <a:pt x="533" y="362"/>
                  <a:pt x="538" y="363"/>
                  <a:pt x="543" y="363"/>
                </a:cubicBezTo>
                <a:lnTo>
                  <a:pt x="543" y="363"/>
                </a:lnTo>
                <a:cubicBezTo>
                  <a:pt x="553" y="363"/>
                  <a:pt x="563" y="360"/>
                  <a:pt x="571" y="354"/>
                </a:cubicBezTo>
                <a:lnTo>
                  <a:pt x="675" y="450"/>
                </a:lnTo>
                <a:lnTo>
                  <a:pt x="675" y="450"/>
                </a:lnTo>
                <a:cubicBezTo>
                  <a:pt x="671" y="457"/>
                  <a:pt x="669" y="466"/>
                  <a:pt x="669" y="474"/>
                </a:cubicBezTo>
                <a:lnTo>
                  <a:pt x="669" y="474"/>
                </a:lnTo>
                <a:cubicBezTo>
                  <a:pt x="669" y="503"/>
                  <a:pt x="693" y="527"/>
                  <a:pt x="722" y="527"/>
                </a:cubicBezTo>
                <a:lnTo>
                  <a:pt x="722" y="527"/>
                </a:lnTo>
                <a:cubicBezTo>
                  <a:pt x="751" y="527"/>
                  <a:pt x="775" y="503"/>
                  <a:pt x="775" y="474"/>
                </a:cubicBezTo>
                <a:lnTo>
                  <a:pt x="775" y="474"/>
                </a:lnTo>
                <a:cubicBezTo>
                  <a:pt x="775" y="461"/>
                  <a:pt x="770" y="448"/>
                  <a:pt x="761" y="439"/>
                </a:cubicBezTo>
                <a:lnTo>
                  <a:pt x="889" y="235"/>
                </a:lnTo>
                <a:lnTo>
                  <a:pt x="889" y="235"/>
                </a:lnTo>
                <a:cubicBezTo>
                  <a:pt x="894" y="236"/>
                  <a:pt x="899" y="237"/>
                  <a:pt x="904" y="237"/>
                </a:cubicBezTo>
                <a:lnTo>
                  <a:pt x="904" y="237"/>
                </a:lnTo>
                <a:cubicBezTo>
                  <a:pt x="934" y="237"/>
                  <a:pt x="958" y="214"/>
                  <a:pt x="958" y="184"/>
                </a:cubicBezTo>
                <a:lnTo>
                  <a:pt x="958" y="184"/>
                </a:lnTo>
                <a:cubicBezTo>
                  <a:pt x="958" y="171"/>
                  <a:pt x="953" y="159"/>
                  <a:pt x="945" y="150"/>
                </a:cubicBezTo>
                <a:lnTo>
                  <a:pt x="995" y="78"/>
                </a:lnTo>
                <a:lnTo>
                  <a:pt x="1014" y="89"/>
                </a:lnTo>
                <a:lnTo>
                  <a:pt x="1014" y="89"/>
                </a:lnTo>
                <a:cubicBezTo>
                  <a:pt x="1018" y="91"/>
                  <a:pt x="1023" y="88"/>
                  <a:pt x="1023" y="83"/>
                </a:cubicBezTo>
                <a:lnTo>
                  <a:pt x="1023" y="9"/>
                </a:lnTo>
                <a:lnTo>
                  <a:pt x="1023" y="9"/>
                </a:lnTo>
                <a:cubicBezTo>
                  <a:pt x="1023" y="3"/>
                  <a:pt x="1018" y="0"/>
                  <a:pt x="1014" y="3"/>
                </a:cubicBezTo>
                <a:lnTo>
                  <a:pt x="949" y="40"/>
                </a:lnTo>
                <a:lnTo>
                  <a:pt x="949" y="40"/>
                </a:lnTo>
                <a:cubicBezTo>
                  <a:pt x="945" y="42"/>
                  <a:pt x="945" y="49"/>
                  <a:pt x="949" y="51"/>
                </a:cubicBezTo>
                <a:lnTo>
                  <a:pt x="971" y="64"/>
                </a:lnTo>
                <a:lnTo>
                  <a:pt x="923" y="135"/>
                </a:lnTo>
                <a:lnTo>
                  <a:pt x="923" y="135"/>
                </a:lnTo>
                <a:cubicBezTo>
                  <a:pt x="917" y="132"/>
                  <a:pt x="911" y="131"/>
                  <a:pt x="904" y="131"/>
                </a:cubicBezTo>
                <a:lnTo>
                  <a:pt x="904" y="131"/>
                </a:lnTo>
                <a:cubicBezTo>
                  <a:pt x="876" y="131"/>
                  <a:pt x="852" y="155"/>
                  <a:pt x="852" y="184"/>
                </a:cubicBezTo>
                <a:lnTo>
                  <a:pt x="852" y="184"/>
                </a:lnTo>
                <a:cubicBezTo>
                  <a:pt x="852" y="198"/>
                  <a:pt x="857" y="210"/>
                  <a:pt x="866" y="220"/>
                </a:cubicBezTo>
                <a:lnTo>
                  <a:pt x="737" y="423"/>
                </a:lnTo>
                <a:lnTo>
                  <a:pt x="737" y="423"/>
                </a:lnTo>
                <a:cubicBezTo>
                  <a:pt x="733" y="422"/>
                  <a:pt x="728" y="422"/>
                  <a:pt x="722" y="422"/>
                </a:cubicBezTo>
                <a:lnTo>
                  <a:pt x="722" y="422"/>
                </a:lnTo>
                <a:cubicBezTo>
                  <a:pt x="712" y="422"/>
                  <a:pt x="702" y="424"/>
                  <a:pt x="693" y="429"/>
                </a:cubicBezTo>
                <a:lnTo>
                  <a:pt x="589" y="334"/>
                </a:lnTo>
                <a:lnTo>
                  <a:pt x="589" y="334"/>
                </a:lnTo>
                <a:cubicBezTo>
                  <a:pt x="594" y="327"/>
                  <a:pt x="596" y="318"/>
                  <a:pt x="596" y="310"/>
                </a:cubicBezTo>
                <a:lnTo>
                  <a:pt x="596" y="310"/>
                </a:lnTo>
                <a:cubicBezTo>
                  <a:pt x="596" y="280"/>
                  <a:pt x="572" y="256"/>
                  <a:pt x="543" y="256"/>
                </a:cubicBezTo>
                <a:lnTo>
                  <a:pt x="543" y="256"/>
                </a:lnTo>
                <a:cubicBezTo>
                  <a:pt x="514" y="256"/>
                  <a:pt x="490" y="280"/>
                  <a:pt x="490" y="310"/>
                </a:cubicBezTo>
                <a:lnTo>
                  <a:pt x="490" y="310"/>
                </a:lnTo>
                <a:cubicBezTo>
                  <a:pt x="490" y="324"/>
                  <a:pt x="496" y="337"/>
                  <a:pt x="505" y="347"/>
                </a:cubicBezTo>
                <a:lnTo>
                  <a:pt x="378" y="563"/>
                </a:lnTo>
                <a:lnTo>
                  <a:pt x="378" y="563"/>
                </a:lnTo>
                <a:cubicBezTo>
                  <a:pt x="373" y="562"/>
                  <a:pt x="368" y="561"/>
                  <a:pt x="364" y="561"/>
                </a:cubicBezTo>
                <a:lnTo>
                  <a:pt x="364" y="561"/>
                </a:lnTo>
                <a:cubicBezTo>
                  <a:pt x="359" y="561"/>
                  <a:pt x="354" y="562"/>
                  <a:pt x="350" y="563"/>
                </a:cubicBezTo>
                <a:lnTo>
                  <a:pt x="222" y="347"/>
                </a:lnTo>
                <a:lnTo>
                  <a:pt x="222" y="347"/>
                </a:lnTo>
                <a:cubicBezTo>
                  <a:pt x="232" y="337"/>
                  <a:pt x="237" y="324"/>
                  <a:pt x="237" y="310"/>
                </a:cubicBezTo>
                <a:lnTo>
                  <a:pt x="237" y="310"/>
                </a:lnTo>
                <a:cubicBezTo>
                  <a:pt x="237" y="280"/>
                  <a:pt x="213" y="256"/>
                  <a:pt x="184" y="256"/>
                </a:cubicBezTo>
                <a:lnTo>
                  <a:pt x="184" y="256"/>
                </a:lnTo>
                <a:cubicBezTo>
                  <a:pt x="155" y="256"/>
                  <a:pt x="131" y="280"/>
                  <a:pt x="131" y="310"/>
                </a:cubicBezTo>
                <a:lnTo>
                  <a:pt x="131" y="310"/>
                </a:lnTo>
                <a:cubicBezTo>
                  <a:pt x="131" y="326"/>
                  <a:pt x="139" y="341"/>
                  <a:pt x="151" y="351"/>
                </a:cubicBezTo>
                <a:lnTo>
                  <a:pt x="59" y="565"/>
                </a:lnTo>
                <a:lnTo>
                  <a:pt x="59" y="91"/>
                </a:lnTo>
                <a:lnTo>
                  <a:pt x="82" y="91"/>
                </a:lnTo>
                <a:lnTo>
                  <a:pt x="82" y="91"/>
                </a:lnTo>
                <a:cubicBezTo>
                  <a:pt x="88" y="91"/>
                  <a:pt x="91" y="85"/>
                  <a:pt x="88" y="81"/>
                </a:cubicBezTo>
                <a:lnTo>
                  <a:pt x="51" y="17"/>
                </a:lnTo>
                <a:lnTo>
                  <a:pt x="51" y="17"/>
                </a:lnTo>
                <a:cubicBezTo>
                  <a:pt x="49" y="12"/>
                  <a:pt x="42" y="12"/>
                  <a:pt x="40" y="17"/>
                </a:cubicBezTo>
                <a:lnTo>
                  <a:pt x="2" y="81"/>
                </a:lnTo>
                <a:lnTo>
                  <a:pt x="2" y="81"/>
                </a:lnTo>
                <a:cubicBezTo>
                  <a:pt x="0" y="85"/>
                  <a:pt x="3" y="91"/>
                  <a:pt x="8" y="91"/>
                </a:cubicBezTo>
                <a:lnTo>
                  <a:pt x="32" y="91"/>
                </a:lnTo>
                <a:lnTo>
                  <a:pt x="32" y="855"/>
                </a:lnTo>
                <a:lnTo>
                  <a:pt x="32" y="855"/>
                </a:lnTo>
                <a:cubicBezTo>
                  <a:pt x="32" y="884"/>
                  <a:pt x="56" y="908"/>
                  <a:pt x="85" y="908"/>
                </a:cubicBezTo>
                <a:lnTo>
                  <a:pt x="968" y="908"/>
                </a:lnTo>
                <a:lnTo>
                  <a:pt x="968" y="932"/>
                </a:lnTo>
                <a:lnTo>
                  <a:pt x="968" y="932"/>
                </a:lnTo>
                <a:cubicBezTo>
                  <a:pt x="968" y="937"/>
                  <a:pt x="973" y="940"/>
                  <a:pt x="978" y="938"/>
                </a:cubicBezTo>
                <a:lnTo>
                  <a:pt x="1043" y="900"/>
                </a:lnTo>
                <a:lnTo>
                  <a:pt x="1043" y="900"/>
                </a:lnTo>
                <a:cubicBezTo>
                  <a:pt x="1047" y="898"/>
                  <a:pt x="1047" y="891"/>
                  <a:pt x="1043" y="889"/>
                </a:cubicBezTo>
                <a:close/>
              </a:path>
            </a:pathLst>
          </a:custGeom>
          <a:solidFill>
            <a:schemeClr val="accent2"/>
          </a:solidFill>
          <a:ln>
            <a:noFill/>
          </a:ln>
          <a:effectLst/>
        </p:spPr>
        <p:txBody>
          <a:bodyPr wrap="none" anchor="ctr"/>
          <a:lstStyle/>
          <a:p>
            <a:endParaRPr lang="en-US" sz="1800" dirty="0">
              <a:latin typeface="Poppins" pitchFamily="2" charset="77"/>
            </a:endParaRPr>
          </a:p>
        </p:txBody>
      </p:sp>
      <p:sp>
        <p:nvSpPr>
          <p:cNvPr id="10" name="Freeform 23">
            <a:extLst>
              <a:ext uri="{FF2B5EF4-FFF2-40B4-BE49-F238E27FC236}">
                <a16:creationId xmlns:a16="http://schemas.microsoft.com/office/drawing/2014/main" id="{B7DAF3E8-DCFF-60A7-1165-A26E9D4E9560}"/>
              </a:ext>
            </a:extLst>
          </p:cNvPr>
          <p:cNvSpPr>
            <a:spLocks noChangeArrowheads="1"/>
          </p:cNvSpPr>
          <p:nvPr/>
        </p:nvSpPr>
        <p:spPr bwMode="auto">
          <a:xfrm>
            <a:off x="10485368" y="1976304"/>
            <a:ext cx="509806" cy="509240"/>
          </a:xfrm>
          <a:custGeom>
            <a:avLst/>
            <a:gdLst>
              <a:gd name="connsiteX0" fmla="*/ 208692 w 1019612"/>
              <a:gd name="connsiteY0" fmla="*/ 688377 h 1018480"/>
              <a:gd name="connsiteX1" fmla="*/ 59182 w 1019612"/>
              <a:gd name="connsiteY1" fmla="*/ 836055 h 1018480"/>
              <a:gd name="connsiteX2" fmla="*/ 33018 w 1019612"/>
              <a:gd name="connsiteY2" fmla="*/ 896863 h 1018480"/>
              <a:gd name="connsiteX3" fmla="*/ 59182 w 1019612"/>
              <a:gd name="connsiteY3" fmla="*/ 958913 h 1018480"/>
              <a:gd name="connsiteX4" fmla="*/ 120232 w 1019612"/>
              <a:gd name="connsiteY4" fmla="*/ 983733 h 1018480"/>
              <a:gd name="connsiteX5" fmla="*/ 182528 w 1019612"/>
              <a:gd name="connsiteY5" fmla="*/ 958913 h 1018480"/>
              <a:gd name="connsiteX6" fmla="*/ 330792 w 1019612"/>
              <a:gd name="connsiteY6" fmla="*/ 809994 h 1018480"/>
              <a:gd name="connsiteX7" fmla="*/ 208692 w 1019612"/>
              <a:gd name="connsiteY7" fmla="*/ 688377 h 1018480"/>
              <a:gd name="connsiteX8" fmla="*/ 292168 w 1019612"/>
              <a:gd name="connsiteY8" fmla="*/ 603990 h 1018480"/>
              <a:gd name="connsiteX9" fmla="*/ 234856 w 1019612"/>
              <a:gd name="connsiteY9" fmla="*/ 661075 h 1018480"/>
              <a:gd name="connsiteX10" fmla="*/ 359448 w 1019612"/>
              <a:gd name="connsiteY10" fmla="*/ 782692 h 1018480"/>
              <a:gd name="connsiteX11" fmla="*/ 415514 w 1019612"/>
              <a:gd name="connsiteY11" fmla="*/ 726848 h 1018480"/>
              <a:gd name="connsiteX12" fmla="*/ 348234 w 1019612"/>
              <a:gd name="connsiteY12" fmla="*/ 671003 h 1018480"/>
              <a:gd name="connsiteX13" fmla="*/ 292168 w 1019612"/>
              <a:gd name="connsiteY13" fmla="*/ 603990 h 1018480"/>
              <a:gd name="connsiteX14" fmla="*/ 237348 w 1019612"/>
              <a:gd name="connsiteY14" fmla="*/ 311116 h 1018480"/>
              <a:gd name="connsiteX15" fmla="*/ 253544 w 1019612"/>
              <a:gd name="connsiteY15" fmla="*/ 329731 h 1018480"/>
              <a:gd name="connsiteX16" fmla="*/ 371908 w 1019612"/>
              <a:gd name="connsiteY16" fmla="*/ 647424 h 1018480"/>
              <a:gd name="connsiteX17" fmla="*/ 950014 w 1019612"/>
              <a:gd name="connsiteY17" fmla="*/ 647424 h 1018480"/>
              <a:gd name="connsiteX18" fmla="*/ 973686 w 1019612"/>
              <a:gd name="connsiteY18" fmla="*/ 647424 h 1018480"/>
              <a:gd name="connsiteX19" fmla="*/ 973686 w 1019612"/>
              <a:gd name="connsiteY19" fmla="*/ 671003 h 1018480"/>
              <a:gd name="connsiteX20" fmla="*/ 660960 w 1019612"/>
              <a:gd name="connsiteY20" fmla="*/ 800066 h 1018480"/>
              <a:gd name="connsiteX21" fmla="*/ 446662 w 1019612"/>
              <a:gd name="connsiteY21" fmla="*/ 745463 h 1018480"/>
              <a:gd name="connsiteX22" fmla="*/ 206200 w 1019612"/>
              <a:gd name="connsiteY22" fmla="*/ 982492 h 1018480"/>
              <a:gd name="connsiteX23" fmla="*/ 120232 w 1019612"/>
              <a:gd name="connsiteY23" fmla="*/ 1018480 h 1018480"/>
              <a:gd name="connsiteX24" fmla="*/ 35508 w 1019612"/>
              <a:gd name="connsiteY24" fmla="*/ 982492 h 1018480"/>
              <a:gd name="connsiteX25" fmla="*/ 35508 w 1019612"/>
              <a:gd name="connsiteY25" fmla="*/ 812476 h 1018480"/>
              <a:gd name="connsiteX26" fmla="*/ 274726 w 1019612"/>
              <a:gd name="connsiteY26" fmla="*/ 574206 h 1018480"/>
              <a:gd name="connsiteX27" fmla="*/ 219906 w 1019612"/>
              <a:gd name="connsiteY27" fmla="*/ 327249 h 1018480"/>
              <a:gd name="connsiteX28" fmla="*/ 237348 w 1019612"/>
              <a:gd name="connsiteY28" fmla="*/ 311116 h 1018480"/>
              <a:gd name="connsiteX29" fmla="*/ 657684 w 1019612"/>
              <a:gd name="connsiteY29" fmla="*/ 140834 h 1018480"/>
              <a:gd name="connsiteX30" fmla="*/ 675388 w 1019612"/>
              <a:gd name="connsiteY30" fmla="*/ 156932 h 1018480"/>
              <a:gd name="connsiteX31" fmla="*/ 675388 w 1019612"/>
              <a:gd name="connsiteY31" fmla="*/ 197797 h 1018480"/>
              <a:gd name="connsiteX32" fmla="*/ 733560 w 1019612"/>
              <a:gd name="connsiteY32" fmla="*/ 243615 h 1018480"/>
              <a:gd name="connsiteX33" fmla="*/ 720914 w 1019612"/>
              <a:gd name="connsiteY33" fmla="*/ 263428 h 1018480"/>
              <a:gd name="connsiteX34" fmla="*/ 699416 w 1019612"/>
              <a:gd name="connsiteY34" fmla="*/ 251045 h 1018480"/>
              <a:gd name="connsiteX35" fmla="*/ 664006 w 1019612"/>
              <a:gd name="connsiteY35" fmla="*/ 231231 h 1018480"/>
              <a:gd name="connsiteX36" fmla="*/ 623540 w 1019612"/>
              <a:gd name="connsiteY36" fmla="*/ 246091 h 1018480"/>
              <a:gd name="connsiteX37" fmla="*/ 607100 w 1019612"/>
              <a:gd name="connsiteY37" fmla="*/ 283241 h 1018480"/>
              <a:gd name="connsiteX38" fmla="*/ 657684 w 1019612"/>
              <a:gd name="connsiteY38" fmla="*/ 340203 h 1018480"/>
              <a:gd name="connsiteX39" fmla="*/ 660212 w 1019612"/>
              <a:gd name="connsiteY39" fmla="*/ 340203 h 1018480"/>
              <a:gd name="connsiteX40" fmla="*/ 743676 w 1019612"/>
              <a:gd name="connsiteY40" fmla="*/ 431839 h 1018480"/>
              <a:gd name="connsiteX41" fmla="*/ 714590 w 1019612"/>
              <a:gd name="connsiteY41" fmla="*/ 493755 h 1018480"/>
              <a:gd name="connsiteX42" fmla="*/ 675388 w 1019612"/>
              <a:gd name="connsiteY42" fmla="*/ 514806 h 1018480"/>
              <a:gd name="connsiteX43" fmla="*/ 675388 w 1019612"/>
              <a:gd name="connsiteY43" fmla="*/ 551956 h 1018480"/>
              <a:gd name="connsiteX44" fmla="*/ 657684 w 1019612"/>
              <a:gd name="connsiteY44" fmla="*/ 568054 h 1018480"/>
              <a:gd name="connsiteX45" fmla="*/ 639980 w 1019612"/>
              <a:gd name="connsiteY45" fmla="*/ 551956 h 1018480"/>
              <a:gd name="connsiteX46" fmla="*/ 639980 w 1019612"/>
              <a:gd name="connsiteY46" fmla="*/ 516045 h 1018480"/>
              <a:gd name="connsiteX47" fmla="*/ 581808 w 1019612"/>
              <a:gd name="connsiteY47" fmla="*/ 462797 h 1018480"/>
              <a:gd name="connsiteX48" fmla="*/ 595718 w 1019612"/>
              <a:gd name="connsiteY48" fmla="*/ 444222 h 1018480"/>
              <a:gd name="connsiteX49" fmla="*/ 615952 w 1019612"/>
              <a:gd name="connsiteY49" fmla="*/ 457844 h 1018480"/>
              <a:gd name="connsiteX50" fmla="*/ 650096 w 1019612"/>
              <a:gd name="connsiteY50" fmla="*/ 482610 h 1018480"/>
              <a:gd name="connsiteX51" fmla="*/ 708268 w 1019612"/>
              <a:gd name="connsiteY51" fmla="*/ 430601 h 1018480"/>
              <a:gd name="connsiteX52" fmla="*/ 656420 w 1019612"/>
              <a:gd name="connsiteY52" fmla="*/ 374876 h 1018480"/>
              <a:gd name="connsiteX53" fmla="*/ 653890 w 1019612"/>
              <a:gd name="connsiteY53" fmla="*/ 373638 h 1018480"/>
              <a:gd name="connsiteX54" fmla="*/ 572956 w 1019612"/>
              <a:gd name="connsiteY54" fmla="*/ 283241 h 1018480"/>
              <a:gd name="connsiteX55" fmla="*/ 600778 w 1019612"/>
              <a:gd name="connsiteY55" fmla="*/ 221325 h 1018480"/>
              <a:gd name="connsiteX56" fmla="*/ 639980 w 1019612"/>
              <a:gd name="connsiteY56" fmla="*/ 200274 h 1018480"/>
              <a:gd name="connsiteX57" fmla="*/ 639980 w 1019612"/>
              <a:gd name="connsiteY57" fmla="*/ 156932 h 1018480"/>
              <a:gd name="connsiteX58" fmla="*/ 657684 w 1019612"/>
              <a:gd name="connsiteY58" fmla="*/ 140834 h 1018480"/>
              <a:gd name="connsiteX59" fmla="*/ 661434 w 1019612"/>
              <a:gd name="connsiteY59" fmla="*/ 33696 h 1018480"/>
              <a:gd name="connsiteX60" fmla="*/ 431800 w 1019612"/>
              <a:gd name="connsiteY60" fmla="*/ 128544 h 1018480"/>
              <a:gd name="connsiteX61" fmla="*/ 431800 w 1019612"/>
              <a:gd name="connsiteY61" fmla="*/ 587810 h 1018480"/>
              <a:gd name="connsiteX62" fmla="*/ 891066 w 1019612"/>
              <a:gd name="connsiteY62" fmla="*/ 587810 h 1018480"/>
              <a:gd name="connsiteX63" fmla="*/ 985914 w 1019612"/>
              <a:gd name="connsiteY63" fmla="*/ 358177 h 1018480"/>
              <a:gd name="connsiteX64" fmla="*/ 891066 w 1019612"/>
              <a:gd name="connsiteY64" fmla="*/ 128544 h 1018480"/>
              <a:gd name="connsiteX65" fmla="*/ 661434 w 1019612"/>
              <a:gd name="connsiteY65" fmla="*/ 33696 h 1018480"/>
              <a:gd name="connsiteX66" fmla="*/ 661434 w 1019612"/>
              <a:gd name="connsiteY66" fmla="*/ 0 h 1018480"/>
              <a:gd name="connsiteX67" fmla="*/ 914778 w 1019612"/>
              <a:gd name="connsiteY67" fmla="*/ 104832 h 1018480"/>
              <a:gd name="connsiteX68" fmla="*/ 1019612 w 1019612"/>
              <a:gd name="connsiteY68" fmla="*/ 358177 h 1018480"/>
              <a:gd name="connsiteX69" fmla="*/ 914778 w 1019612"/>
              <a:gd name="connsiteY69" fmla="*/ 611522 h 1018480"/>
              <a:gd name="connsiteX70" fmla="*/ 661434 w 1019612"/>
              <a:gd name="connsiteY70" fmla="*/ 716354 h 1018480"/>
              <a:gd name="connsiteX71" fmla="*/ 408088 w 1019612"/>
              <a:gd name="connsiteY71" fmla="*/ 611522 h 1018480"/>
              <a:gd name="connsiteX72" fmla="*/ 408088 w 1019612"/>
              <a:gd name="connsiteY72" fmla="*/ 104832 h 1018480"/>
              <a:gd name="connsiteX73" fmla="*/ 661434 w 1019612"/>
              <a:gd name="connsiteY73" fmla="*/ 0 h 101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019612" h="1018480">
                <a:moveTo>
                  <a:pt x="208692" y="688377"/>
                </a:moveTo>
                <a:lnTo>
                  <a:pt x="59182" y="836055"/>
                </a:lnTo>
                <a:cubicBezTo>
                  <a:pt x="42984" y="852188"/>
                  <a:pt x="33018" y="874525"/>
                  <a:pt x="33018" y="896863"/>
                </a:cubicBezTo>
                <a:cubicBezTo>
                  <a:pt x="33018" y="920442"/>
                  <a:pt x="42984" y="941539"/>
                  <a:pt x="59182" y="958913"/>
                </a:cubicBezTo>
                <a:cubicBezTo>
                  <a:pt x="75378" y="975046"/>
                  <a:pt x="97804" y="983733"/>
                  <a:pt x="120232" y="983733"/>
                </a:cubicBezTo>
                <a:cubicBezTo>
                  <a:pt x="143904" y="983733"/>
                  <a:pt x="165084" y="975046"/>
                  <a:pt x="182528" y="958913"/>
                </a:cubicBezTo>
                <a:lnTo>
                  <a:pt x="330792" y="809994"/>
                </a:lnTo>
                <a:cubicBezTo>
                  <a:pt x="273480" y="791379"/>
                  <a:pt x="227380" y="745463"/>
                  <a:pt x="208692" y="688377"/>
                </a:cubicBezTo>
                <a:close/>
                <a:moveTo>
                  <a:pt x="292168" y="603990"/>
                </a:moveTo>
                <a:lnTo>
                  <a:pt x="234856" y="661075"/>
                </a:lnTo>
                <a:cubicBezTo>
                  <a:pt x="248562" y="720643"/>
                  <a:pt x="297152" y="769041"/>
                  <a:pt x="359448" y="782692"/>
                </a:cubicBezTo>
                <a:lnTo>
                  <a:pt x="415514" y="726848"/>
                </a:lnTo>
                <a:cubicBezTo>
                  <a:pt x="391842" y="710715"/>
                  <a:pt x="369416" y="692100"/>
                  <a:pt x="348234" y="671003"/>
                </a:cubicBezTo>
                <a:cubicBezTo>
                  <a:pt x="327054" y="651147"/>
                  <a:pt x="308366" y="627569"/>
                  <a:pt x="292168" y="603990"/>
                </a:cubicBezTo>
                <a:close/>
                <a:moveTo>
                  <a:pt x="237348" y="311116"/>
                </a:moveTo>
                <a:cubicBezTo>
                  <a:pt x="247316" y="312357"/>
                  <a:pt x="253544" y="321044"/>
                  <a:pt x="253544" y="329731"/>
                </a:cubicBezTo>
                <a:cubicBezTo>
                  <a:pt x="244824" y="447625"/>
                  <a:pt x="288430" y="563037"/>
                  <a:pt x="371908" y="647424"/>
                </a:cubicBezTo>
                <a:cubicBezTo>
                  <a:pt x="531386" y="805030"/>
                  <a:pt x="790536" y="805030"/>
                  <a:pt x="950014" y="647424"/>
                </a:cubicBezTo>
                <a:cubicBezTo>
                  <a:pt x="956244" y="639978"/>
                  <a:pt x="967456" y="639978"/>
                  <a:pt x="973686" y="647424"/>
                </a:cubicBezTo>
                <a:cubicBezTo>
                  <a:pt x="981162" y="653629"/>
                  <a:pt x="981162" y="664798"/>
                  <a:pt x="973686" y="671003"/>
                </a:cubicBezTo>
                <a:cubicBezTo>
                  <a:pt x="887718" y="756631"/>
                  <a:pt x="774340" y="800066"/>
                  <a:pt x="660960" y="800066"/>
                </a:cubicBezTo>
                <a:cubicBezTo>
                  <a:pt x="586206" y="800066"/>
                  <a:pt x="512696" y="781451"/>
                  <a:pt x="446662" y="745463"/>
                </a:cubicBezTo>
                <a:lnTo>
                  <a:pt x="206200" y="982492"/>
                </a:lnTo>
                <a:cubicBezTo>
                  <a:pt x="182528" y="1006070"/>
                  <a:pt x="151380" y="1018480"/>
                  <a:pt x="120232" y="1018480"/>
                </a:cubicBezTo>
                <a:cubicBezTo>
                  <a:pt x="90330" y="1018480"/>
                  <a:pt x="59182" y="1006070"/>
                  <a:pt x="35508" y="982492"/>
                </a:cubicBezTo>
                <a:cubicBezTo>
                  <a:pt x="-11836" y="936575"/>
                  <a:pt x="-11836" y="859634"/>
                  <a:pt x="35508" y="812476"/>
                </a:cubicBezTo>
                <a:lnTo>
                  <a:pt x="274726" y="574206"/>
                </a:lnTo>
                <a:cubicBezTo>
                  <a:pt x="232364" y="499747"/>
                  <a:pt x="212430" y="414118"/>
                  <a:pt x="219906" y="327249"/>
                </a:cubicBezTo>
                <a:cubicBezTo>
                  <a:pt x="219906" y="318562"/>
                  <a:pt x="227380" y="311116"/>
                  <a:pt x="237348" y="311116"/>
                </a:cubicBezTo>
                <a:close/>
                <a:moveTo>
                  <a:pt x="657684" y="140834"/>
                </a:moveTo>
                <a:cubicBezTo>
                  <a:pt x="667800" y="140834"/>
                  <a:pt x="675388" y="148264"/>
                  <a:pt x="675388" y="156932"/>
                </a:cubicBezTo>
                <a:lnTo>
                  <a:pt x="675388" y="197797"/>
                </a:lnTo>
                <a:cubicBezTo>
                  <a:pt x="695622" y="201512"/>
                  <a:pt x="725972" y="212657"/>
                  <a:pt x="733560" y="243615"/>
                </a:cubicBezTo>
                <a:cubicBezTo>
                  <a:pt x="736088" y="252283"/>
                  <a:pt x="729766" y="262189"/>
                  <a:pt x="720914" y="263428"/>
                </a:cubicBezTo>
                <a:cubicBezTo>
                  <a:pt x="710796" y="265904"/>
                  <a:pt x="701944" y="260951"/>
                  <a:pt x="699416" y="251045"/>
                </a:cubicBezTo>
                <a:cubicBezTo>
                  <a:pt x="694356" y="232470"/>
                  <a:pt x="665272" y="231231"/>
                  <a:pt x="664006" y="231231"/>
                </a:cubicBezTo>
                <a:cubicBezTo>
                  <a:pt x="650096" y="231231"/>
                  <a:pt x="634922" y="236185"/>
                  <a:pt x="623540" y="246091"/>
                </a:cubicBezTo>
                <a:cubicBezTo>
                  <a:pt x="613424" y="255998"/>
                  <a:pt x="607100" y="269619"/>
                  <a:pt x="607100" y="283241"/>
                </a:cubicBezTo>
                <a:cubicBezTo>
                  <a:pt x="605836" y="312960"/>
                  <a:pt x="628598" y="337727"/>
                  <a:pt x="657684" y="340203"/>
                </a:cubicBezTo>
                <a:lnTo>
                  <a:pt x="660212" y="340203"/>
                </a:lnTo>
                <a:cubicBezTo>
                  <a:pt x="708268" y="343918"/>
                  <a:pt x="744940" y="383545"/>
                  <a:pt x="743676" y="431839"/>
                </a:cubicBezTo>
                <a:cubicBezTo>
                  <a:pt x="742412" y="455367"/>
                  <a:pt x="732294" y="477657"/>
                  <a:pt x="714590" y="493755"/>
                </a:cubicBezTo>
                <a:cubicBezTo>
                  <a:pt x="703208" y="503661"/>
                  <a:pt x="689298" y="511091"/>
                  <a:pt x="675388" y="514806"/>
                </a:cubicBezTo>
                <a:lnTo>
                  <a:pt x="675388" y="551956"/>
                </a:lnTo>
                <a:cubicBezTo>
                  <a:pt x="675388" y="560624"/>
                  <a:pt x="667800" y="568054"/>
                  <a:pt x="657684" y="568054"/>
                </a:cubicBezTo>
                <a:cubicBezTo>
                  <a:pt x="647566" y="568054"/>
                  <a:pt x="639980" y="560624"/>
                  <a:pt x="639980" y="551956"/>
                </a:cubicBezTo>
                <a:lnTo>
                  <a:pt x="639980" y="516045"/>
                </a:lnTo>
                <a:cubicBezTo>
                  <a:pt x="618482" y="514806"/>
                  <a:pt x="589396" y="501185"/>
                  <a:pt x="581808" y="462797"/>
                </a:cubicBezTo>
                <a:cubicBezTo>
                  <a:pt x="580544" y="454129"/>
                  <a:pt x="586866" y="445460"/>
                  <a:pt x="595718" y="444222"/>
                </a:cubicBezTo>
                <a:cubicBezTo>
                  <a:pt x="604570" y="441745"/>
                  <a:pt x="614688" y="447937"/>
                  <a:pt x="615952" y="457844"/>
                </a:cubicBezTo>
                <a:cubicBezTo>
                  <a:pt x="621010" y="483848"/>
                  <a:pt x="647566" y="482610"/>
                  <a:pt x="650096" y="482610"/>
                </a:cubicBezTo>
                <a:cubicBezTo>
                  <a:pt x="681710" y="485087"/>
                  <a:pt x="708268" y="460320"/>
                  <a:pt x="708268" y="430601"/>
                </a:cubicBezTo>
                <a:cubicBezTo>
                  <a:pt x="709532" y="400881"/>
                  <a:pt x="686770" y="376115"/>
                  <a:pt x="656420" y="374876"/>
                </a:cubicBezTo>
                <a:lnTo>
                  <a:pt x="653890" y="373638"/>
                </a:lnTo>
                <a:cubicBezTo>
                  <a:pt x="607100" y="369923"/>
                  <a:pt x="570428" y="330297"/>
                  <a:pt x="572956" y="283241"/>
                </a:cubicBezTo>
                <a:cubicBezTo>
                  <a:pt x="572956" y="259713"/>
                  <a:pt x="583072" y="237423"/>
                  <a:pt x="600778" y="221325"/>
                </a:cubicBezTo>
                <a:cubicBezTo>
                  <a:pt x="612158" y="211418"/>
                  <a:pt x="626068" y="203988"/>
                  <a:pt x="639980" y="200274"/>
                </a:cubicBezTo>
                <a:lnTo>
                  <a:pt x="639980" y="156932"/>
                </a:lnTo>
                <a:cubicBezTo>
                  <a:pt x="639980" y="148264"/>
                  <a:pt x="647566" y="140834"/>
                  <a:pt x="657684" y="140834"/>
                </a:cubicBezTo>
                <a:close/>
                <a:moveTo>
                  <a:pt x="661434" y="33696"/>
                </a:moveTo>
                <a:cubicBezTo>
                  <a:pt x="577818" y="33696"/>
                  <a:pt x="495448" y="66144"/>
                  <a:pt x="431800" y="128544"/>
                </a:cubicBezTo>
                <a:cubicBezTo>
                  <a:pt x="305752" y="254593"/>
                  <a:pt x="305752" y="460514"/>
                  <a:pt x="431800" y="587810"/>
                </a:cubicBezTo>
                <a:cubicBezTo>
                  <a:pt x="557850" y="713858"/>
                  <a:pt x="763770" y="713858"/>
                  <a:pt x="891066" y="587810"/>
                </a:cubicBezTo>
                <a:cubicBezTo>
                  <a:pt x="952218" y="525410"/>
                  <a:pt x="985914" y="445538"/>
                  <a:pt x="985914" y="358177"/>
                </a:cubicBezTo>
                <a:cubicBezTo>
                  <a:pt x="985914" y="272065"/>
                  <a:pt x="952218" y="189697"/>
                  <a:pt x="891066" y="128544"/>
                </a:cubicBezTo>
                <a:cubicBezTo>
                  <a:pt x="827418" y="66144"/>
                  <a:pt x="743802" y="33696"/>
                  <a:pt x="661434" y="33696"/>
                </a:cubicBezTo>
                <a:close/>
                <a:moveTo>
                  <a:pt x="661434" y="0"/>
                </a:moveTo>
                <a:cubicBezTo>
                  <a:pt x="753162" y="0"/>
                  <a:pt x="844890" y="34944"/>
                  <a:pt x="914778" y="104832"/>
                </a:cubicBezTo>
                <a:cubicBezTo>
                  <a:pt x="982170" y="172225"/>
                  <a:pt x="1019612" y="262081"/>
                  <a:pt x="1019612" y="358177"/>
                </a:cubicBezTo>
                <a:cubicBezTo>
                  <a:pt x="1019612" y="454274"/>
                  <a:pt x="982170" y="544130"/>
                  <a:pt x="914778" y="611522"/>
                </a:cubicBezTo>
                <a:cubicBezTo>
                  <a:pt x="844890" y="681410"/>
                  <a:pt x="753786" y="716354"/>
                  <a:pt x="661434" y="716354"/>
                </a:cubicBezTo>
                <a:cubicBezTo>
                  <a:pt x="569082" y="716354"/>
                  <a:pt x="476728" y="681410"/>
                  <a:pt x="408088" y="611522"/>
                </a:cubicBezTo>
                <a:cubicBezTo>
                  <a:pt x="268312" y="471746"/>
                  <a:pt x="268312" y="244609"/>
                  <a:pt x="408088" y="104832"/>
                </a:cubicBezTo>
                <a:cubicBezTo>
                  <a:pt x="477978" y="34944"/>
                  <a:pt x="569706" y="0"/>
                  <a:pt x="661434" y="0"/>
                </a:cubicBezTo>
                <a:close/>
              </a:path>
            </a:pathLst>
          </a:custGeom>
          <a:solidFill>
            <a:schemeClr val="accent1"/>
          </a:solidFill>
          <a:ln>
            <a:noFill/>
          </a:ln>
          <a:effectLst/>
        </p:spPr>
        <p:txBody>
          <a:bodyPr wrap="square" anchor="ctr">
            <a:noAutofit/>
          </a:bodyPr>
          <a:lstStyle/>
          <a:p>
            <a:endParaRPr lang="en-US" sz="1800" dirty="0">
              <a:latin typeface="Poppins" pitchFamily="2" charset="77"/>
            </a:endParaRPr>
          </a:p>
        </p:txBody>
      </p:sp>
      <p:sp>
        <p:nvSpPr>
          <p:cNvPr id="11" name="TextBox 10">
            <a:extLst>
              <a:ext uri="{FF2B5EF4-FFF2-40B4-BE49-F238E27FC236}">
                <a16:creationId xmlns:a16="http://schemas.microsoft.com/office/drawing/2014/main" id="{089E2A84-293C-E516-B6F9-D75E3FFDB1BB}"/>
              </a:ext>
            </a:extLst>
          </p:cNvPr>
          <p:cNvSpPr txBox="1"/>
          <p:nvPr/>
        </p:nvSpPr>
        <p:spPr>
          <a:xfrm>
            <a:off x="7270343" y="1750486"/>
            <a:ext cx="2939235" cy="353943"/>
          </a:xfrm>
          <a:prstGeom prst="rect">
            <a:avLst/>
          </a:prstGeom>
          <a:noFill/>
        </p:spPr>
        <p:txBody>
          <a:bodyPr wrap="square" rtlCol="0" anchor="b">
            <a:spAutoFit/>
          </a:bodyPr>
          <a:lstStyle/>
          <a:p>
            <a:r>
              <a:rPr lang="en-US" sz="1700" b="1" spc="-15" dirty="0">
                <a:solidFill>
                  <a:schemeClr val="accent1"/>
                </a:solidFill>
                <a:latin typeface="Poppins" pitchFamily="2" charset="77"/>
                <a:cs typeface="Poppins" pitchFamily="2" charset="77"/>
              </a:rPr>
              <a:t>Accelerated Research</a:t>
            </a:r>
          </a:p>
        </p:txBody>
      </p:sp>
      <p:sp>
        <p:nvSpPr>
          <p:cNvPr id="12" name="TextBox 11">
            <a:extLst>
              <a:ext uri="{FF2B5EF4-FFF2-40B4-BE49-F238E27FC236}">
                <a16:creationId xmlns:a16="http://schemas.microsoft.com/office/drawing/2014/main" id="{0B44E8F7-3C87-5D64-98BA-358FD3EACD41}"/>
              </a:ext>
            </a:extLst>
          </p:cNvPr>
          <p:cNvSpPr txBox="1"/>
          <p:nvPr/>
        </p:nvSpPr>
        <p:spPr>
          <a:xfrm>
            <a:off x="7270343" y="2125817"/>
            <a:ext cx="2939236" cy="539378"/>
          </a:xfrm>
          <a:prstGeom prst="rect">
            <a:avLst/>
          </a:prstGeom>
          <a:noFill/>
        </p:spPr>
        <p:txBody>
          <a:bodyPr wrap="square" rtlCol="0">
            <a:spAutoFit/>
          </a:bodyPr>
          <a:lstStyle/>
          <a:p>
            <a:pPr marL="171450" indent="-171450">
              <a:lnSpc>
                <a:spcPts val="1800"/>
              </a:lnSpc>
              <a:buFont typeface="Arial" panose="020B0604020202020204" pitchFamily="34" charset="0"/>
              <a:buChar char="•"/>
            </a:pPr>
            <a:r>
              <a:rPr lang="en-US" sz="1200" spc="-10" dirty="0">
                <a:latin typeface="Poppins" pitchFamily="2" charset="77"/>
                <a:cs typeface="Poppins" pitchFamily="2" charset="77"/>
              </a:rPr>
              <a:t>Ask more questions of your data.</a:t>
            </a:r>
          </a:p>
          <a:p>
            <a:pPr marL="171450" indent="-171450">
              <a:lnSpc>
                <a:spcPts val="1800"/>
              </a:lnSpc>
              <a:buFont typeface="Arial" panose="020B0604020202020204" pitchFamily="34" charset="0"/>
              <a:buChar char="•"/>
            </a:pPr>
            <a:r>
              <a:rPr lang="en-US" sz="1200" spc="-10" dirty="0">
                <a:latin typeface="Poppins" pitchFamily="2" charset="77"/>
                <a:cs typeface="Poppins" pitchFamily="2" charset="77"/>
              </a:rPr>
              <a:t>Shorten timelines.</a:t>
            </a:r>
          </a:p>
        </p:txBody>
      </p:sp>
      <p:sp>
        <p:nvSpPr>
          <p:cNvPr id="13" name="TextBox 12">
            <a:extLst>
              <a:ext uri="{FF2B5EF4-FFF2-40B4-BE49-F238E27FC236}">
                <a16:creationId xmlns:a16="http://schemas.microsoft.com/office/drawing/2014/main" id="{25C7A58D-3562-FAC9-7758-C306CED1C2AD}"/>
              </a:ext>
            </a:extLst>
          </p:cNvPr>
          <p:cNvSpPr txBox="1"/>
          <p:nvPr/>
        </p:nvSpPr>
        <p:spPr>
          <a:xfrm>
            <a:off x="7270343" y="3156844"/>
            <a:ext cx="2939235" cy="353943"/>
          </a:xfrm>
          <a:prstGeom prst="rect">
            <a:avLst/>
          </a:prstGeom>
          <a:noFill/>
        </p:spPr>
        <p:txBody>
          <a:bodyPr wrap="square" rtlCol="0" anchor="b">
            <a:spAutoFit/>
          </a:bodyPr>
          <a:lstStyle/>
          <a:p>
            <a:r>
              <a:rPr lang="en-US" sz="1700" b="1" spc="-15" dirty="0">
                <a:solidFill>
                  <a:schemeClr val="accent2"/>
                </a:solidFill>
                <a:latin typeface="Poppins" pitchFamily="2" charset="77"/>
                <a:cs typeface="Poppins" pitchFamily="2" charset="77"/>
              </a:rPr>
              <a:t>Future Proof</a:t>
            </a:r>
          </a:p>
        </p:txBody>
      </p:sp>
      <p:sp>
        <p:nvSpPr>
          <p:cNvPr id="14" name="TextBox 13">
            <a:extLst>
              <a:ext uri="{FF2B5EF4-FFF2-40B4-BE49-F238E27FC236}">
                <a16:creationId xmlns:a16="http://schemas.microsoft.com/office/drawing/2014/main" id="{35990851-D168-1215-CE45-10946DBC4C9F}"/>
              </a:ext>
            </a:extLst>
          </p:cNvPr>
          <p:cNvSpPr txBox="1"/>
          <p:nvPr/>
        </p:nvSpPr>
        <p:spPr>
          <a:xfrm>
            <a:off x="7270343" y="3532175"/>
            <a:ext cx="2939236" cy="770211"/>
          </a:xfrm>
          <a:prstGeom prst="rect">
            <a:avLst/>
          </a:prstGeom>
          <a:noFill/>
        </p:spPr>
        <p:txBody>
          <a:bodyPr wrap="square" rtlCol="0">
            <a:spAutoFit/>
          </a:bodyPr>
          <a:lstStyle/>
          <a:p>
            <a:pPr marL="171450" indent="-171450">
              <a:lnSpc>
                <a:spcPts val="1800"/>
              </a:lnSpc>
              <a:buFont typeface="Arial" panose="020B0604020202020204" pitchFamily="34" charset="0"/>
              <a:buChar char="•"/>
            </a:pPr>
            <a:r>
              <a:rPr lang="en-US" sz="1200" spc="-10" dirty="0">
                <a:latin typeface="Poppins" pitchFamily="2" charset="77"/>
                <a:cs typeface="Poppins" pitchFamily="2" charset="77"/>
              </a:rPr>
              <a:t>Unlimited pipelining / analytics.</a:t>
            </a:r>
          </a:p>
          <a:p>
            <a:pPr marL="171450" indent="-171450">
              <a:lnSpc>
                <a:spcPts val="1800"/>
              </a:lnSpc>
              <a:buFont typeface="Arial" panose="020B0604020202020204" pitchFamily="34" charset="0"/>
              <a:buChar char="•"/>
            </a:pPr>
            <a:r>
              <a:rPr lang="en-US" sz="1200" spc="-10" dirty="0">
                <a:latin typeface="Poppins" pitchFamily="2" charset="77"/>
                <a:cs typeface="Poppins" pitchFamily="2" charset="77"/>
              </a:rPr>
              <a:t>“Future proof” - anticipates changing science and algorithms.</a:t>
            </a:r>
          </a:p>
        </p:txBody>
      </p:sp>
      <p:sp>
        <p:nvSpPr>
          <p:cNvPr id="15" name="TextBox 14">
            <a:extLst>
              <a:ext uri="{FF2B5EF4-FFF2-40B4-BE49-F238E27FC236}">
                <a16:creationId xmlns:a16="http://schemas.microsoft.com/office/drawing/2014/main" id="{7E1E6FCD-656D-CF1E-D27D-143DC910E0F2}"/>
              </a:ext>
            </a:extLst>
          </p:cNvPr>
          <p:cNvSpPr txBox="1"/>
          <p:nvPr/>
        </p:nvSpPr>
        <p:spPr>
          <a:xfrm>
            <a:off x="7270343" y="4568089"/>
            <a:ext cx="3047549" cy="353943"/>
          </a:xfrm>
          <a:prstGeom prst="rect">
            <a:avLst/>
          </a:prstGeom>
          <a:noFill/>
        </p:spPr>
        <p:txBody>
          <a:bodyPr wrap="square" rtlCol="0" anchor="b">
            <a:spAutoFit/>
          </a:bodyPr>
          <a:lstStyle/>
          <a:p>
            <a:r>
              <a:rPr lang="en-US" sz="1700" b="1" spc="-15" dirty="0">
                <a:solidFill>
                  <a:srgbClr val="409537"/>
                </a:solidFill>
                <a:latin typeface="Poppins" pitchFamily="2" charset="77"/>
                <a:cs typeface="Poppins" pitchFamily="2" charset="77"/>
              </a:rPr>
              <a:t>Knowledge Accumulation</a:t>
            </a:r>
          </a:p>
        </p:txBody>
      </p:sp>
      <p:sp>
        <p:nvSpPr>
          <p:cNvPr id="16" name="TextBox 15">
            <a:extLst>
              <a:ext uri="{FF2B5EF4-FFF2-40B4-BE49-F238E27FC236}">
                <a16:creationId xmlns:a16="http://schemas.microsoft.com/office/drawing/2014/main" id="{BC580398-47E0-1EFC-7A31-AB22F62ADC1A}"/>
              </a:ext>
            </a:extLst>
          </p:cNvPr>
          <p:cNvSpPr txBox="1"/>
          <p:nvPr/>
        </p:nvSpPr>
        <p:spPr>
          <a:xfrm>
            <a:off x="7270343" y="4943420"/>
            <a:ext cx="2939236" cy="770211"/>
          </a:xfrm>
          <a:prstGeom prst="rect">
            <a:avLst/>
          </a:prstGeom>
          <a:noFill/>
        </p:spPr>
        <p:txBody>
          <a:bodyPr wrap="square" rtlCol="0">
            <a:spAutoFit/>
          </a:bodyPr>
          <a:lstStyle/>
          <a:p>
            <a:pPr marL="171450" indent="-171450">
              <a:lnSpc>
                <a:spcPts val="1800"/>
              </a:lnSpc>
              <a:buFont typeface="Arial" panose="020B0604020202020204" pitchFamily="34" charset="0"/>
              <a:buChar char="•"/>
            </a:pPr>
            <a:r>
              <a:rPr lang="en-US" sz="1200" spc="-10" dirty="0">
                <a:latin typeface="Poppins" pitchFamily="2" charset="77"/>
                <a:cs typeface="Poppins" pitchFamily="2" charset="77"/>
              </a:rPr>
              <a:t>Shareability, reproducibility.</a:t>
            </a:r>
          </a:p>
          <a:p>
            <a:pPr marL="171450" indent="-171450">
              <a:lnSpc>
                <a:spcPts val="1800"/>
              </a:lnSpc>
              <a:buFont typeface="Arial" panose="020B0604020202020204" pitchFamily="34" charset="0"/>
              <a:buChar char="•"/>
            </a:pPr>
            <a:r>
              <a:rPr lang="en-US" sz="1200" spc="-10" dirty="0">
                <a:latin typeface="Poppins" pitchFamily="2" charset="77"/>
                <a:cs typeface="Poppins" pitchFamily="2" charset="77"/>
              </a:rPr>
              <a:t>Accumulation of all methods, means, and processes.</a:t>
            </a:r>
          </a:p>
        </p:txBody>
      </p:sp>
      <p:sp>
        <p:nvSpPr>
          <p:cNvPr id="17" name="TextBox 16">
            <a:extLst>
              <a:ext uri="{FF2B5EF4-FFF2-40B4-BE49-F238E27FC236}">
                <a16:creationId xmlns:a16="http://schemas.microsoft.com/office/drawing/2014/main" id="{9CD18119-79F3-2352-49FD-2D037F86A254}"/>
              </a:ext>
            </a:extLst>
          </p:cNvPr>
          <p:cNvSpPr txBox="1"/>
          <p:nvPr/>
        </p:nvSpPr>
        <p:spPr>
          <a:xfrm>
            <a:off x="4744804" y="4752763"/>
            <a:ext cx="2212438" cy="615553"/>
          </a:xfrm>
          <a:prstGeom prst="rect">
            <a:avLst/>
          </a:prstGeom>
          <a:noFill/>
        </p:spPr>
        <p:txBody>
          <a:bodyPr wrap="square" rtlCol="0" anchor="ctr">
            <a:spAutoFit/>
          </a:bodyPr>
          <a:lstStyle/>
          <a:p>
            <a:r>
              <a:rPr lang="en-US" sz="1700" b="1" spc="-15" dirty="0">
                <a:solidFill>
                  <a:srgbClr val="409537"/>
                </a:solidFill>
                <a:latin typeface="Poppins" pitchFamily="2" charset="77"/>
                <a:cs typeface="Poppins" pitchFamily="2" charset="77"/>
              </a:rPr>
              <a:t>INSTITUTIONAL &amp; GLOBAL MEMORY</a:t>
            </a:r>
          </a:p>
        </p:txBody>
      </p:sp>
      <p:sp>
        <p:nvSpPr>
          <p:cNvPr id="18" name="TextBox 17">
            <a:extLst>
              <a:ext uri="{FF2B5EF4-FFF2-40B4-BE49-F238E27FC236}">
                <a16:creationId xmlns:a16="http://schemas.microsoft.com/office/drawing/2014/main" id="{9C252C5E-C74F-D4AF-41A2-099E48F2CF44}"/>
              </a:ext>
            </a:extLst>
          </p:cNvPr>
          <p:cNvSpPr txBox="1"/>
          <p:nvPr/>
        </p:nvSpPr>
        <p:spPr>
          <a:xfrm>
            <a:off x="4669098" y="2134529"/>
            <a:ext cx="2212438" cy="353943"/>
          </a:xfrm>
          <a:prstGeom prst="rect">
            <a:avLst/>
          </a:prstGeom>
          <a:noFill/>
        </p:spPr>
        <p:txBody>
          <a:bodyPr wrap="square" rtlCol="0" anchor="ctr">
            <a:spAutoFit/>
          </a:bodyPr>
          <a:lstStyle/>
          <a:p>
            <a:r>
              <a:rPr lang="en-US" sz="1700" b="1" spc="-15" dirty="0">
                <a:solidFill>
                  <a:schemeClr val="accent1"/>
                </a:solidFill>
                <a:latin typeface="Poppins" pitchFamily="2" charset="77"/>
                <a:cs typeface="Poppins" pitchFamily="2" charset="77"/>
              </a:rPr>
              <a:t>TIME TO INSIGHT</a:t>
            </a:r>
          </a:p>
        </p:txBody>
      </p:sp>
      <p:sp>
        <p:nvSpPr>
          <p:cNvPr id="19" name="TextBox 18">
            <a:extLst>
              <a:ext uri="{FF2B5EF4-FFF2-40B4-BE49-F238E27FC236}">
                <a16:creationId xmlns:a16="http://schemas.microsoft.com/office/drawing/2014/main" id="{D77C3605-5559-86E7-BACD-2C0A39E94030}"/>
              </a:ext>
            </a:extLst>
          </p:cNvPr>
          <p:cNvSpPr txBox="1"/>
          <p:nvPr/>
        </p:nvSpPr>
        <p:spPr>
          <a:xfrm>
            <a:off x="4744804" y="3469728"/>
            <a:ext cx="2212438" cy="353943"/>
          </a:xfrm>
          <a:prstGeom prst="rect">
            <a:avLst/>
          </a:prstGeom>
          <a:noFill/>
        </p:spPr>
        <p:txBody>
          <a:bodyPr wrap="square" rtlCol="0" anchor="ctr">
            <a:spAutoFit/>
          </a:bodyPr>
          <a:lstStyle/>
          <a:p>
            <a:r>
              <a:rPr lang="en-US" sz="1700" b="1" spc="-15" dirty="0">
                <a:solidFill>
                  <a:schemeClr val="accent2"/>
                </a:solidFill>
                <a:latin typeface="Poppins" pitchFamily="2" charset="77"/>
                <a:cs typeface="Poppins" pitchFamily="2" charset="77"/>
              </a:rPr>
              <a:t>NO LIMITS</a:t>
            </a:r>
          </a:p>
        </p:txBody>
      </p:sp>
      <p:sp>
        <p:nvSpPr>
          <p:cNvPr id="20" name="Round Same Side Corner Rectangle 24">
            <a:extLst>
              <a:ext uri="{FF2B5EF4-FFF2-40B4-BE49-F238E27FC236}">
                <a16:creationId xmlns:a16="http://schemas.microsoft.com/office/drawing/2014/main" id="{25EAD9F4-D8E2-8BD6-3B4E-C0E4E935E531}"/>
              </a:ext>
            </a:extLst>
          </p:cNvPr>
          <p:cNvSpPr/>
          <p:nvPr/>
        </p:nvSpPr>
        <p:spPr>
          <a:xfrm rot="5400000">
            <a:off x="7286617" y="-1239497"/>
            <a:ext cx="1252415" cy="6951452"/>
          </a:xfrm>
          <a:prstGeom prst="round2SameRect">
            <a:avLst>
              <a:gd name="adj1" fmla="val 50000"/>
              <a:gd name="adj2" fmla="val 0"/>
            </a:avLst>
          </a:prstGeom>
          <a:noFill/>
          <a:ln w="127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dirty="0">
              <a:solidFill>
                <a:schemeClr val="tx1"/>
              </a:solidFill>
              <a:latin typeface="Poppins" pitchFamily="2" charset="77"/>
            </a:endParaRPr>
          </a:p>
        </p:txBody>
      </p:sp>
      <p:sp>
        <p:nvSpPr>
          <p:cNvPr id="21" name="Round Same Side Corner Rectangle 25">
            <a:extLst>
              <a:ext uri="{FF2B5EF4-FFF2-40B4-BE49-F238E27FC236}">
                <a16:creationId xmlns:a16="http://schemas.microsoft.com/office/drawing/2014/main" id="{FDACDD6D-3B77-96EC-35FE-A93B14079C70}"/>
              </a:ext>
            </a:extLst>
          </p:cNvPr>
          <p:cNvSpPr/>
          <p:nvPr/>
        </p:nvSpPr>
        <p:spPr>
          <a:xfrm rot="5400000">
            <a:off x="7286617" y="155737"/>
            <a:ext cx="1252415" cy="6951452"/>
          </a:xfrm>
          <a:prstGeom prst="round2SameRect">
            <a:avLst>
              <a:gd name="adj1" fmla="val 50000"/>
              <a:gd name="adj2" fmla="val 0"/>
            </a:avLst>
          </a:prstGeom>
          <a:noFill/>
          <a:ln w="127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dirty="0">
              <a:solidFill>
                <a:schemeClr val="tx1"/>
              </a:solidFill>
              <a:latin typeface="Poppins" pitchFamily="2" charset="77"/>
            </a:endParaRPr>
          </a:p>
        </p:txBody>
      </p:sp>
      <p:sp>
        <p:nvSpPr>
          <p:cNvPr id="22" name="Round Same Side Corner Rectangle 26">
            <a:extLst>
              <a:ext uri="{FF2B5EF4-FFF2-40B4-BE49-F238E27FC236}">
                <a16:creationId xmlns:a16="http://schemas.microsoft.com/office/drawing/2014/main" id="{823A5148-7E98-EDC8-E1E2-F1E145EEFFE1}"/>
              </a:ext>
            </a:extLst>
          </p:cNvPr>
          <p:cNvSpPr/>
          <p:nvPr/>
        </p:nvSpPr>
        <p:spPr>
          <a:xfrm rot="5400000">
            <a:off x="7286617" y="1575692"/>
            <a:ext cx="1252415" cy="6951452"/>
          </a:xfrm>
          <a:prstGeom prst="round2SameRect">
            <a:avLst>
              <a:gd name="adj1" fmla="val 50000"/>
              <a:gd name="adj2" fmla="val 0"/>
            </a:avLst>
          </a:prstGeom>
          <a:noFill/>
          <a:ln w="127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dirty="0">
              <a:solidFill>
                <a:schemeClr val="tx1"/>
              </a:solidFill>
              <a:latin typeface="Poppins" pitchFamily="2" charset="77"/>
            </a:endParaRPr>
          </a:p>
        </p:txBody>
      </p:sp>
      <p:pic>
        <p:nvPicPr>
          <p:cNvPr id="25" name="Picture 24">
            <a:extLst>
              <a:ext uri="{FF2B5EF4-FFF2-40B4-BE49-F238E27FC236}">
                <a16:creationId xmlns:a16="http://schemas.microsoft.com/office/drawing/2014/main" id="{7926F1F3-2ABF-1B1D-3AC8-EC2B6357218C}"/>
              </a:ext>
            </a:extLst>
          </p:cNvPr>
          <p:cNvPicPr>
            <a:picLocks noChangeAspect="1"/>
          </p:cNvPicPr>
          <p:nvPr/>
        </p:nvPicPr>
        <p:blipFill>
          <a:blip r:embed="rId4"/>
          <a:stretch>
            <a:fillRect/>
          </a:stretch>
        </p:blipFill>
        <p:spPr>
          <a:xfrm>
            <a:off x="262089" y="1610020"/>
            <a:ext cx="3945020" cy="4067605"/>
          </a:xfrm>
          <a:prstGeom prst="rect">
            <a:avLst/>
          </a:prstGeom>
          <a:ln w="6350">
            <a:solidFill>
              <a:schemeClr val="tx1"/>
            </a:solidFill>
          </a:ln>
        </p:spPr>
      </p:pic>
      <p:sp>
        <p:nvSpPr>
          <p:cNvPr id="4" name="Slide Number Placeholder 3">
            <a:extLst>
              <a:ext uri="{FF2B5EF4-FFF2-40B4-BE49-F238E27FC236}">
                <a16:creationId xmlns:a16="http://schemas.microsoft.com/office/drawing/2014/main" id="{94E6E304-BFD3-D60C-8CFC-40A67CBD3083}"/>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4082796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p12"/>
          <p:cNvSpPr txBox="1"/>
          <p:nvPr/>
        </p:nvSpPr>
        <p:spPr>
          <a:xfrm>
            <a:off x="2574139" y="4196132"/>
            <a:ext cx="6154994" cy="234278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600"/>
              </a:spcAft>
              <a:buClr>
                <a:srgbClr val="000000"/>
              </a:buClr>
              <a:buSzPts val="3200"/>
              <a:buFont typeface="Arial"/>
              <a:buNone/>
            </a:pPr>
            <a:r>
              <a:rPr lang="en-US" sz="3000" dirty="0">
                <a:solidFill>
                  <a:srgbClr val="7F7F7F"/>
                </a:solidFill>
                <a:latin typeface="Poppins" panose="00000500000000000000" pitchFamily="2" charset="0"/>
                <a:cs typeface="Poppins" panose="00000500000000000000" pitchFamily="2" charset="0"/>
                <a:sym typeface="Proxima Nova"/>
              </a:rPr>
              <a:t>Thank</a:t>
            </a:r>
            <a:r>
              <a:rPr lang="en-US" sz="3200" b="0" i="1" u="none" strike="noStrike" cap="none" dirty="0">
                <a:solidFill>
                  <a:schemeClr val="dk1"/>
                </a:solidFill>
                <a:latin typeface="Poppins" panose="00000500000000000000" pitchFamily="2" charset="0"/>
                <a:ea typeface="Proxima Nova Rg"/>
                <a:cs typeface="Poppins" panose="00000500000000000000" pitchFamily="2" charset="0"/>
                <a:sym typeface="Proxima Nova"/>
              </a:rPr>
              <a:t> </a:t>
            </a:r>
            <a:r>
              <a:rPr lang="en-US" sz="3000" dirty="0">
                <a:solidFill>
                  <a:srgbClr val="7F7F7F"/>
                </a:solidFill>
                <a:latin typeface="Poppins" panose="00000500000000000000" pitchFamily="2" charset="0"/>
                <a:cs typeface="Poppins" panose="00000500000000000000" pitchFamily="2" charset="0"/>
                <a:sym typeface="Proxima Nova"/>
              </a:rPr>
              <a:t>You</a:t>
            </a:r>
          </a:p>
          <a:p>
            <a:pPr marL="0" marR="0" lvl="0" indent="0" algn="ctr" rtl="0">
              <a:lnSpc>
                <a:spcPct val="107000"/>
              </a:lnSpc>
              <a:spcBef>
                <a:spcPts val="0"/>
              </a:spcBef>
              <a:buClr>
                <a:srgbClr val="000000"/>
              </a:buClr>
              <a:buSzPts val="3200"/>
              <a:buFont typeface="Arial"/>
              <a:buNone/>
            </a:pPr>
            <a:r>
              <a:rPr lang="en-US" sz="2000" b="0" i="0" u="none" strike="noStrike" cap="none" dirty="0">
                <a:solidFill>
                  <a:schemeClr val="dk1"/>
                </a:solidFill>
                <a:latin typeface="Poppins" panose="00000500000000000000" pitchFamily="2" charset="0"/>
                <a:ea typeface="Proxima Nova Rg"/>
                <a:cs typeface="Poppins" panose="00000500000000000000" pitchFamily="2" charset="0"/>
                <a:sym typeface="Proxima Nova"/>
              </a:rPr>
              <a:t>Alper Kucukural</a:t>
            </a:r>
          </a:p>
          <a:p>
            <a:pPr marL="0" marR="0" lvl="0" indent="0" algn="ctr" rtl="0">
              <a:lnSpc>
                <a:spcPct val="107000"/>
              </a:lnSpc>
              <a:spcBef>
                <a:spcPts val="0"/>
              </a:spcBef>
              <a:buClr>
                <a:srgbClr val="000000"/>
              </a:buClr>
              <a:buSzPts val="3200"/>
              <a:buFont typeface="Arial"/>
              <a:buNone/>
            </a:pPr>
            <a:endParaRPr lang="en-US" sz="2000" dirty="0">
              <a:solidFill>
                <a:srgbClr val="7F7F7F"/>
              </a:solidFill>
              <a:latin typeface="Poppins" panose="00000500000000000000" pitchFamily="2" charset="0"/>
              <a:cs typeface="Poppins" panose="00000500000000000000" pitchFamily="2" charset="0"/>
              <a:sym typeface="Proxima Nova"/>
            </a:endParaRPr>
          </a:p>
          <a:p>
            <a:pPr marL="0" marR="0" lvl="0" indent="0" algn="ctr" rtl="0">
              <a:lnSpc>
                <a:spcPct val="107000"/>
              </a:lnSpc>
              <a:spcBef>
                <a:spcPts val="0"/>
              </a:spcBef>
              <a:buClr>
                <a:srgbClr val="000000"/>
              </a:buClr>
              <a:buSzPts val="3200"/>
              <a:buFont typeface="Arial"/>
              <a:buNone/>
            </a:pPr>
            <a:endParaRPr lang="en-US" sz="2000" dirty="0">
              <a:solidFill>
                <a:srgbClr val="7F7F7F"/>
              </a:solidFill>
              <a:latin typeface="Poppins" panose="00000500000000000000" pitchFamily="2" charset="0"/>
              <a:cs typeface="Poppins" panose="00000500000000000000" pitchFamily="2" charset="0"/>
              <a:sym typeface="Proxima Nova"/>
            </a:endParaRPr>
          </a:p>
          <a:p>
            <a:pPr marL="0" marR="0" lvl="0" indent="0" algn="ctr" rtl="0">
              <a:lnSpc>
                <a:spcPct val="107000"/>
              </a:lnSpc>
              <a:spcBef>
                <a:spcPts val="0"/>
              </a:spcBef>
              <a:buClr>
                <a:srgbClr val="000000"/>
              </a:buClr>
              <a:buSzPts val="3200"/>
              <a:buFont typeface="Arial"/>
              <a:buNone/>
            </a:pPr>
            <a:r>
              <a:rPr lang="en-US" sz="2000" b="0" i="0" u="none" strike="noStrike" cap="none" dirty="0">
                <a:solidFill>
                  <a:schemeClr val="dk1"/>
                </a:solidFill>
                <a:latin typeface="Poppins" panose="00000500000000000000" pitchFamily="2" charset="0"/>
                <a:ea typeface="Proxima Nova Rg"/>
                <a:cs typeface="Poppins" panose="00000500000000000000" pitchFamily="2" charset="0"/>
                <a:sym typeface="Proxima Nova"/>
                <a:hlinkClick r:id="rId3"/>
              </a:rPr>
              <a:t>alper@viascientific.com</a:t>
            </a:r>
            <a:r>
              <a:rPr lang="en-US" sz="2000" b="0" i="0" u="none" strike="noStrike" cap="none" dirty="0">
                <a:solidFill>
                  <a:schemeClr val="dk1"/>
                </a:solidFill>
                <a:latin typeface="Poppins" panose="00000500000000000000" pitchFamily="2" charset="0"/>
                <a:ea typeface="Proxima Nova Rg"/>
                <a:cs typeface="Poppins" panose="00000500000000000000" pitchFamily="2" charset="0"/>
                <a:sym typeface="Proxima Nova"/>
              </a:rPr>
              <a:t> </a:t>
            </a:r>
          </a:p>
          <a:p>
            <a:pPr marL="0" marR="0" lvl="0" indent="0" algn="ctr" rtl="0">
              <a:lnSpc>
                <a:spcPct val="107000"/>
              </a:lnSpc>
              <a:spcBef>
                <a:spcPts val="0"/>
              </a:spcBef>
              <a:buClr>
                <a:srgbClr val="000000"/>
              </a:buClr>
              <a:buSzPts val="3200"/>
              <a:buFont typeface="Arial"/>
              <a:buNone/>
            </a:pPr>
            <a:r>
              <a:rPr lang="en-US" sz="2000" dirty="0">
                <a:solidFill>
                  <a:schemeClr val="dk1"/>
                </a:solidFill>
                <a:latin typeface="Poppins" panose="00000500000000000000" pitchFamily="2" charset="0"/>
                <a:ea typeface="Proxima Nova Rg"/>
                <a:cs typeface="Poppins" panose="00000500000000000000" pitchFamily="2" charset="0"/>
                <a:sym typeface="Proxima Nova"/>
                <a:hlinkClick r:id="rId4"/>
              </a:rPr>
              <a:t>www.viascientific.com</a:t>
            </a:r>
            <a:r>
              <a:rPr lang="en-US" sz="2000" dirty="0">
                <a:solidFill>
                  <a:schemeClr val="dk1"/>
                </a:solidFill>
                <a:latin typeface="Poppins" panose="00000500000000000000" pitchFamily="2" charset="0"/>
                <a:ea typeface="Proxima Nova Rg"/>
                <a:cs typeface="Poppins" panose="00000500000000000000" pitchFamily="2" charset="0"/>
                <a:sym typeface="Proxima Nova"/>
              </a:rPr>
              <a:t> </a:t>
            </a:r>
            <a:endParaRPr sz="2000" b="0" i="0" u="none" strike="noStrike" cap="none" dirty="0">
              <a:solidFill>
                <a:schemeClr val="dk1"/>
              </a:solidFill>
              <a:latin typeface="Poppins" panose="00000500000000000000" pitchFamily="2" charset="0"/>
              <a:ea typeface="Proxima Nova Rg"/>
              <a:cs typeface="Poppins" panose="00000500000000000000" pitchFamily="2" charset="0"/>
              <a:sym typeface="Proxima Nova"/>
            </a:endParaRPr>
          </a:p>
        </p:txBody>
      </p:sp>
      <p:pic>
        <p:nvPicPr>
          <p:cNvPr id="2" name="Google Shape;95;g16c601cbab4_0_189" descr="A picture containing graphical user interface&#10;&#10;Description automatically generated">
            <a:extLst>
              <a:ext uri="{FF2B5EF4-FFF2-40B4-BE49-F238E27FC236}">
                <a16:creationId xmlns:a16="http://schemas.microsoft.com/office/drawing/2014/main" id="{B65EDAEC-5804-54AF-11CB-0E840E1FB320}"/>
              </a:ext>
            </a:extLst>
          </p:cNvPr>
          <p:cNvPicPr preferRelativeResize="0"/>
          <p:nvPr/>
        </p:nvPicPr>
        <p:blipFill rotWithShape="1">
          <a:blip r:embed="rId5">
            <a:alphaModFix/>
          </a:blip>
          <a:srcRect/>
          <a:stretch/>
        </p:blipFill>
        <p:spPr>
          <a:xfrm>
            <a:off x="4709191" y="4566118"/>
            <a:ext cx="1828800" cy="1826064"/>
          </a:xfrm>
          <a:prstGeom prst="rect">
            <a:avLst/>
          </a:prstGeom>
          <a:noFill/>
          <a:ln>
            <a:noFill/>
          </a:ln>
        </p:spPr>
      </p:pic>
      <p:sp>
        <p:nvSpPr>
          <p:cNvPr id="4" name="Slide Number Placeholder 3">
            <a:extLst>
              <a:ext uri="{FF2B5EF4-FFF2-40B4-BE49-F238E27FC236}">
                <a16:creationId xmlns:a16="http://schemas.microsoft.com/office/drawing/2014/main" id="{7A7A5905-00D8-6A37-B0CE-204ED4F2E02D}"/>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5" name="Picture 4" descr="Background pattern&#10;&#10;Description automatically generated">
            <a:extLst>
              <a:ext uri="{FF2B5EF4-FFF2-40B4-BE49-F238E27FC236}">
                <a16:creationId xmlns:a16="http://schemas.microsoft.com/office/drawing/2014/main" id="{C873EB47-8C1E-F82D-9E0C-DFD1E89D549D}"/>
              </a:ext>
            </a:extLst>
          </p:cNvPr>
          <p:cNvPicPr>
            <a:picLocks noChangeAspect="1"/>
          </p:cNvPicPr>
          <p:nvPr/>
        </p:nvPicPr>
        <p:blipFill rotWithShape="1">
          <a:blip r:embed="rId6"/>
          <a:srcRect b="10849"/>
          <a:stretch/>
        </p:blipFill>
        <p:spPr>
          <a:xfrm>
            <a:off x="20" y="18155"/>
            <a:ext cx="12191980" cy="39944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g16c601cbab4_0_183"/>
          <p:cNvSpPr txBox="1"/>
          <p:nvPr/>
        </p:nvSpPr>
        <p:spPr>
          <a:xfrm>
            <a:off x="0" y="287810"/>
            <a:ext cx="12191999" cy="55331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1A1A1A"/>
              </a:buClr>
              <a:buSzPts val="2400"/>
              <a:buFont typeface="Proxima Nova"/>
              <a:buNone/>
            </a:pPr>
            <a:r>
              <a:rPr lang="en-US" sz="2800" dirty="0">
                <a:solidFill>
                  <a:srgbClr val="7F7F7F"/>
                </a:solidFill>
                <a:latin typeface="Poppins" panose="00000500000000000000" pitchFamily="2" charset="0"/>
                <a:cs typeface="Poppins" panose="00000500000000000000" pitchFamily="2" charset="0"/>
                <a:sym typeface="Proxima Nova"/>
              </a:rPr>
              <a:t>Presentation Agenda</a:t>
            </a:r>
            <a:endParaRPr sz="2800" dirty="0">
              <a:solidFill>
                <a:srgbClr val="7F7F7F"/>
              </a:solidFill>
              <a:latin typeface="Poppins" panose="00000500000000000000" pitchFamily="2" charset="0"/>
              <a:cs typeface="Poppins" panose="00000500000000000000" pitchFamily="2" charset="0"/>
            </a:endParaRPr>
          </a:p>
        </p:txBody>
      </p:sp>
      <p:pic>
        <p:nvPicPr>
          <p:cNvPr id="2" name="Google Shape;95;g16c601cbab4_0_189" descr="A picture containing graphical user interface&#10;&#10;Description automatically generated">
            <a:extLst>
              <a:ext uri="{FF2B5EF4-FFF2-40B4-BE49-F238E27FC236}">
                <a16:creationId xmlns:a16="http://schemas.microsoft.com/office/drawing/2014/main" id="{BAA7978C-9619-13D9-09C0-28D047CCBEFF}"/>
              </a:ext>
            </a:extLst>
          </p:cNvPr>
          <p:cNvPicPr preferRelativeResize="0"/>
          <p:nvPr/>
        </p:nvPicPr>
        <p:blipFill rotWithShape="1">
          <a:blip r:embed="rId3">
            <a:alphaModFix/>
          </a:blip>
          <a:srcRect/>
          <a:stretch/>
        </p:blipFill>
        <p:spPr>
          <a:xfrm>
            <a:off x="221855" y="-348564"/>
            <a:ext cx="1828800" cy="1826064"/>
          </a:xfrm>
          <a:prstGeom prst="rect">
            <a:avLst/>
          </a:prstGeom>
          <a:noFill/>
          <a:ln>
            <a:noFill/>
          </a:ln>
        </p:spPr>
      </p:pic>
      <p:graphicFrame>
        <p:nvGraphicFramePr>
          <p:cNvPr id="3" name="Diagram 2">
            <a:extLst>
              <a:ext uri="{FF2B5EF4-FFF2-40B4-BE49-F238E27FC236}">
                <a16:creationId xmlns:a16="http://schemas.microsoft.com/office/drawing/2014/main" id="{6510DDE8-53B7-1168-268C-CEFEFC32AC3C}"/>
              </a:ext>
            </a:extLst>
          </p:cNvPr>
          <p:cNvGraphicFramePr/>
          <p:nvPr>
            <p:extLst>
              <p:ext uri="{D42A27DB-BD31-4B8C-83A1-F6EECF244321}">
                <p14:modId xmlns:p14="http://schemas.microsoft.com/office/powerpoint/2010/main" val="2577923250"/>
              </p:ext>
            </p:extLst>
          </p:nvPr>
        </p:nvGraphicFramePr>
        <p:xfrm>
          <a:off x="1994239" y="1494753"/>
          <a:ext cx="8179914" cy="46431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0635CCAC-D85C-FC18-C3E5-AEF8E0B6EF8D}"/>
              </a:ext>
            </a:extLst>
          </p:cNvPr>
          <p:cNvSpPr txBox="1"/>
          <p:nvPr/>
        </p:nvSpPr>
        <p:spPr>
          <a:xfrm>
            <a:off x="2174905" y="1785705"/>
            <a:ext cx="357625" cy="400110"/>
          </a:xfrm>
          <a:prstGeom prst="rect">
            <a:avLst/>
          </a:prstGeom>
          <a:noFill/>
        </p:spPr>
        <p:txBody>
          <a:bodyPr wrap="square" rtlCol="0">
            <a:spAutoFit/>
          </a:bodyPr>
          <a:lstStyle/>
          <a:p>
            <a:pPr algn="ctr"/>
            <a:r>
              <a:rPr lang="en-US" sz="2000" b="1" dirty="0">
                <a:solidFill>
                  <a:srgbClr val="6697C2"/>
                </a:solidFill>
                <a:latin typeface="Proxima Nova Rg" panose="02000506030000020004" pitchFamily="50" charset="0"/>
              </a:rPr>
              <a:t>1</a:t>
            </a:r>
          </a:p>
        </p:txBody>
      </p:sp>
      <p:sp>
        <p:nvSpPr>
          <p:cNvPr id="10" name="TextBox 9">
            <a:extLst>
              <a:ext uri="{FF2B5EF4-FFF2-40B4-BE49-F238E27FC236}">
                <a16:creationId xmlns:a16="http://schemas.microsoft.com/office/drawing/2014/main" id="{5B05E733-D6D1-2A2C-F7AA-CF92DC9A68A1}"/>
              </a:ext>
            </a:extLst>
          </p:cNvPr>
          <p:cNvSpPr txBox="1"/>
          <p:nvPr/>
        </p:nvSpPr>
        <p:spPr>
          <a:xfrm>
            <a:off x="2596671" y="2487961"/>
            <a:ext cx="357625" cy="400110"/>
          </a:xfrm>
          <a:prstGeom prst="rect">
            <a:avLst/>
          </a:prstGeom>
          <a:noFill/>
        </p:spPr>
        <p:txBody>
          <a:bodyPr wrap="square" rtlCol="0">
            <a:spAutoFit/>
          </a:bodyPr>
          <a:lstStyle/>
          <a:p>
            <a:pPr algn="ctr"/>
            <a:r>
              <a:rPr lang="en-US" sz="2000" b="1" dirty="0">
                <a:solidFill>
                  <a:srgbClr val="6697C2"/>
                </a:solidFill>
                <a:latin typeface="Proxima Nova Rg" panose="02000506030000020004" pitchFamily="50" charset="0"/>
              </a:rPr>
              <a:t>2</a:t>
            </a:r>
          </a:p>
        </p:txBody>
      </p:sp>
      <p:sp>
        <p:nvSpPr>
          <p:cNvPr id="11" name="TextBox 10">
            <a:extLst>
              <a:ext uri="{FF2B5EF4-FFF2-40B4-BE49-F238E27FC236}">
                <a16:creationId xmlns:a16="http://schemas.microsoft.com/office/drawing/2014/main" id="{E2B4A70D-0F7F-5278-5038-F404F1A7DF10}"/>
              </a:ext>
            </a:extLst>
          </p:cNvPr>
          <p:cNvSpPr txBox="1"/>
          <p:nvPr/>
        </p:nvSpPr>
        <p:spPr>
          <a:xfrm>
            <a:off x="2775483" y="3279318"/>
            <a:ext cx="357625" cy="400110"/>
          </a:xfrm>
          <a:prstGeom prst="rect">
            <a:avLst/>
          </a:prstGeom>
          <a:noFill/>
        </p:spPr>
        <p:txBody>
          <a:bodyPr wrap="square" rtlCol="0">
            <a:spAutoFit/>
          </a:bodyPr>
          <a:lstStyle/>
          <a:p>
            <a:pPr algn="ctr"/>
            <a:r>
              <a:rPr lang="en-US" sz="2000" b="1" dirty="0">
                <a:solidFill>
                  <a:srgbClr val="6697C2"/>
                </a:solidFill>
                <a:latin typeface="Proxima Nova Rg" panose="02000506030000020004" pitchFamily="50" charset="0"/>
              </a:rPr>
              <a:t>3</a:t>
            </a:r>
          </a:p>
        </p:txBody>
      </p:sp>
      <p:sp>
        <p:nvSpPr>
          <p:cNvPr id="13" name="TextBox 12">
            <a:extLst>
              <a:ext uri="{FF2B5EF4-FFF2-40B4-BE49-F238E27FC236}">
                <a16:creationId xmlns:a16="http://schemas.microsoft.com/office/drawing/2014/main" id="{1CE592A8-CF4D-669B-BCAC-A052AE287970}"/>
              </a:ext>
            </a:extLst>
          </p:cNvPr>
          <p:cNvSpPr txBox="1"/>
          <p:nvPr/>
        </p:nvSpPr>
        <p:spPr>
          <a:xfrm>
            <a:off x="2775482" y="4002042"/>
            <a:ext cx="357625" cy="400110"/>
          </a:xfrm>
          <a:prstGeom prst="rect">
            <a:avLst/>
          </a:prstGeom>
          <a:noFill/>
        </p:spPr>
        <p:txBody>
          <a:bodyPr wrap="square" rtlCol="0">
            <a:spAutoFit/>
          </a:bodyPr>
          <a:lstStyle/>
          <a:p>
            <a:pPr algn="ctr"/>
            <a:r>
              <a:rPr lang="en-US" sz="2000" b="1" dirty="0">
                <a:solidFill>
                  <a:srgbClr val="6697C2"/>
                </a:solidFill>
                <a:latin typeface="Proxima Nova Rg" panose="02000506030000020004" pitchFamily="50" charset="0"/>
              </a:rPr>
              <a:t>4</a:t>
            </a:r>
          </a:p>
        </p:txBody>
      </p:sp>
      <p:sp>
        <p:nvSpPr>
          <p:cNvPr id="14" name="TextBox 13">
            <a:extLst>
              <a:ext uri="{FF2B5EF4-FFF2-40B4-BE49-F238E27FC236}">
                <a16:creationId xmlns:a16="http://schemas.microsoft.com/office/drawing/2014/main" id="{5A87AB20-5556-0E80-2631-2F7860BA8296}"/>
              </a:ext>
            </a:extLst>
          </p:cNvPr>
          <p:cNvSpPr txBox="1"/>
          <p:nvPr/>
        </p:nvSpPr>
        <p:spPr>
          <a:xfrm>
            <a:off x="2596671" y="4724766"/>
            <a:ext cx="357625" cy="400110"/>
          </a:xfrm>
          <a:prstGeom prst="rect">
            <a:avLst/>
          </a:prstGeom>
          <a:noFill/>
        </p:spPr>
        <p:txBody>
          <a:bodyPr wrap="square" rtlCol="0">
            <a:spAutoFit/>
          </a:bodyPr>
          <a:lstStyle/>
          <a:p>
            <a:pPr algn="ctr"/>
            <a:r>
              <a:rPr lang="en-US" sz="2000" b="1" dirty="0">
                <a:solidFill>
                  <a:srgbClr val="6697C2"/>
                </a:solidFill>
                <a:latin typeface="Proxima Nova Rg" panose="02000506030000020004" pitchFamily="50" charset="0"/>
              </a:rPr>
              <a:t>5</a:t>
            </a:r>
          </a:p>
        </p:txBody>
      </p:sp>
      <p:sp>
        <p:nvSpPr>
          <p:cNvPr id="15" name="TextBox 14">
            <a:extLst>
              <a:ext uri="{FF2B5EF4-FFF2-40B4-BE49-F238E27FC236}">
                <a16:creationId xmlns:a16="http://schemas.microsoft.com/office/drawing/2014/main" id="{ACAE98D6-90E7-C944-744B-81991CB83332}"/>
              </a:ext>
            </a:extLst>
          </p:cNvPr>
          <p:cNvSpPr txBox="1"/>
          <p:nvPr/>
        </p:nvSpPr>
        <p:spPr>
          <a:xfrm>
            <a:off x="2174904" y="5421174"/>
            <a:ext cx="357625" cy="400110"/>
          </a:xfrm>
          <a:prstGeom prst="rect">
            <a:avLst/>
          </a:prstGeom>
          <a:noFill/>
        </p:spPr>
        <p:txBody>
          <a:bodyPr wrap="square" rtlCol="0">
            <a:spAutoFit/>
          </a:bodyPr>
          <a:lstStyle/>
          <a:p>
            <a:pPr algn="ctr"/>
            <a:r>
              <a:rPr lang="en-US" sz="2000" b="1" dirty="0">
                <a:solidFill>
                  <a:srgbClr val="6697C2"/>
                </a:solidFill>
                <a:latin typeface="Proxima Nova Rg" panose="02000506030000020004" pitchFamily="50" charset="0"/>
              </a:rPr>
              <a:t>6</a:t>
            </a:r>
          </a:p>
        </p:txBody>
      </p:sp>
      <p:sp>
        <p:nvSpPr>
          <p:cNvPr id="4" name="Slide Number Placeholder 3">
            <a:extLst>
              <a:ext uri="{FF2B5EF4-FFF2-40B4-BE49-F238E27FC236}">
                <a16:creationId xmlns:a16="http://schemas.microsoft.com/office/drawing/2014/main" id="{494EA675-A61F-3FD4-00EB-11961724DFE9}"/>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1303547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15" name="TextBox 14">
            <a:hlinkClick r:id="rId3" action="ppaction://hlinksldjump"/>
            <a:extLst>
              <a:ext uri="{FF2B5EF4-FFF2-40B4-BE49-F238E27FC236}">
                <a16:creationId xmlns:a16="http://schemas.microsoft.com/office/drawing/2014/main" id="{628FB761-3ECE-BFCC-5638-43730E3272E9}"/>
              </a:ext>
            </a:extLst>
          </p:cNvPr>
          <p:cNvSpPr txBox="1"/>
          <p:nvPr/>
        </p:nvSpPr>
        <p:spPr>
          <a:xfrm>
            <a:off x="234290" y="6661107"/>
            <a:ext cx="2498165" cy="184666"/>
          </a:xfrm>
          <a:prstGeom prst="rect">
            <a:avLst/>
          </a:prstGeom>
          <a:noFill/>
        </p:spPr>
        <p:txBody>
          <a:bodyPr wrap="square" rtlCol="0">
            <a:spAutoFit/>
          </a:bodyPr>
          <a:lstStyle/>
          <a:p>
            <a:r>
              <a:rPr lang="en-US" sz="600" dirty="0">
                <a:solidFill>
                  <a:schemeClr val="bg1">
                    <a:lumMod val="65000"/>
                  </a:schemeClr>
                </a:solidFill>
                <a:latin typeface="IBM Plex Mono" panose="020B0509050203000203" pitchFamily="49" charset="0"/>
              </a:rPr>
              <a:t>Via Scientific, Inc. | Proprietary &amp; Confidential</a:t>
            </a:r>
          </a:p>
        </p:txBody>
      </p:sp>
      <p:pic>
        <p:nvPicPr>
          <p:cNvPr id="32" name="Google Shape;95;g16c601cbab4_0_189" descr="A picture containing graphical user interface&#10;&#10;Description automatically generated">
            <a:extLst>
              <a:ext uri="{FF2B5EF4-FFF2-40B4-BE49-F238E27FC236}">
                <a16:creationId xmlns:a16="http://schemas.microsoft.com/office/drawing/2014/main" id="{C31E60DE-92F0-CDF6-7374-10B013E906A4}"/>
              </a:ext>
            </a:extLst>
          </p:cNvPr>
          <p:cNvPicPr preferRelativeResize="0"/>
          <p:nvPr/>
        </p:nvPicPr>
        <p:blipFill rotWithShape="1">
          <a:blip r:embed="rId4">
            <a:alphaModFix/>
          </a:blip>
          <a:srcRect/>
          <a:stretch/>
        </p:blipFill>
        <p:spPr>
          <a:xfrm>
            <a:off x="221855" y="-348564"/>
            <a:ext cx="1828800" cy="1826064"/>
          </a:xfrm>
          <a:prstGeom prst="rect">
            <a:avLst/>
          </a:prstGeom>
          <a:noFill/>
          <a:ln>
            <a:noFill/>
          </a:ln>
        </p:spPr>
      </p:pic>
      <p:sp>
        <p:nvSpPr>
          <p:cNvPr id="36" name="Google Shape;106;g16c601cbab4_0_183">
            <a:extLst>
              <a:ext uri="{FF2B5EF4-FFF2-40B4-BE49-F238E27FC236}">
                <a16:creationId xmlns:a16="http://schemas.microsoft.com/office/drawing/2014/main" id="{C88C4F14-B555-A05B-0757-B3CCEF75EEA3}"/>
              </a:ext>
            </a:extLst>
          </p:cNvPr>
          <p:cNvSpPr txBox="1"/>
          <p:nvPr/>
        </p:nvSpPr>
        <p:spPr>
          <a:xfrm>
            <a:off x="0" y="320736"/>
            <a:ext cx="12192000" cy="553316"/>
          </a:xfrm>
          <a:prstGeom prst="rect">
            <a:avLst/>
          </a:prstGeom>
          <a:noFill/>
          <a:ln>
            <a:noFill/>
          </a:ln>
        </p:spPr>
        <p:txBody>
          <a:bodyPr spcFirstLastPara="1" wrap="square" lIns="91425" tIns="45700" rIns="91425" bIns="45700" anchor="t" anchorCtr="0">
            <a:spAutoFit/>
          </a:bodyPr>
          <a:lstStyle>
            <a:defPPr>
              <a:defRPr lang="en-US"/>
            </a:defPPr>
            <a:lvl1pPr marR="0" lvl="0" indent="0" algn="ctr">
              <a:lnSpc>
                <a:spcPct val="107000"/>
              </a:lnSpc>
              <a:spcBef>
                <a:spcPts val="0"/>
              </a:spcBef>
              <a:spcAft>
                <a:spcPts val="0"/>
              </a:spcAft>
              <a:buClr>
                <a:srgbClr val="1A1A1A"/>
              </a:buClr>
              <a:buSzPts val="2400"/>
              <a:buFont typeface="Proxima Nova"/>
              <a:buNone/>
              <a:defRPr sz="2400">
                <a:solidFill>
                  <a:srgbClr val="7F7F7F"/>
                </a:solidFill>
                <a:latin typeface="Proxima Nova Rg"/>
              </a:defRPr>
            </a:lvl1pPr>
          </a:lstStyle>
          <a:p>
            <a:r>
              <a:rPr lang="en-US" sz="2800" dirty="0">
                <a:latin typeface="Poppins" panose="00000500000000000000" pitchFamily="2" charset="0"/>
                <a:cs typeface="Poppins" panose="00000500000000000000" pitchFamily="2" charset="0"/>
                <a:sym typeface="Proxima Nova"/>
              </a:rPr>
              <a:t>Background</a:t>
            </a:r>
            <a:endParaRPr sz="2800" dirty="0">
              <a:latin typeface="Poppins" panose="00000500000000000000" pitchFamily="2" charset="0"/>
              <a:cs typeface="Poppins" panose="00000500000000000000" pitchFamily="2" charset="0"/>
            </a:endParaRPr>
          </a:p>
        </p:txBody>
      </p:sp>
      <p:sp>
        <p:nvSpPr>
          <p:cNvPr id="14" name="Slide Number Placeholder 13">
            <a:extLst>
              <a:ext uri="{FF2B5EF4-FFF2-40B4-BE49-F238E27FC236}">
                <a16:creationId xmlns:a16="http://schemas.microsoft.com/office/drawing/2014/main" id="{7DBCE96D-99CB-D343-D700-B8E1489C7EBA}"/>
              </a:ext>
            </a:extLst>
          </p:cNvPr>
          <p:cNvSpPr>
            <a:spLocks noGrp="1"/>
          </p:cNvSpPr>
          <p:nvPr>
            <p:ph type="sldNum" sz="quarter" idx="12"/>
          </p:nvPr>
        </p:nvSpPr>
        <p:spPr>
          <a:xfrm>
            <a:off x="9441778" y="6415771"/>
            <a:ext cx="2743200" cy="365125"/>
          </a:xfrm>
        </p:spPr>
        <p:txBody>
          <a:bodyPr/>
          <a:lstStyle/>
          <a:p>
            <a:fld id="{3C09E193-913B-4C7A-B3D9-8122C75141A2}" type="slidenum">
              <a:rPr lang="en-US" smtClean="0"/>
              <a:t>4</a:t>
            </a:fld>
            <a:endParaRPr lang="en-US" dirty="0"/>
          </a:p>
        </p:txBody>
      </p:sp>
      <p:grpSp>
        <p:nvGrpSpPr>
          <p:cNvPr id="77" name="Group 76">
            <a:extLst>
              <a:ext uri="{FF2B5EF4-FFF2-40B4-BE49-F238E27FC236}">
                <a16:creationId xmlns:a16="http://schemas.microsoft.com/office/drawing/2014/main" id="{76950F74-E74C-0834-3E0A-39C2A9D911D4}"/>
              </a:ext>
            </a:extLst>
          </p:cNvPr>
          <p:cNvGrpSpPr/>
          <p:nvPr/>
        </p:nvGrpSpPr>
        <p:grpSpPr>
          <a:xfrm>
            <a:off x="1770585" y="4897053"/>
            <a:ext cx="7872336" cy="907412"/>
            <a:chOff x="1993014" y="2293952"/>
            <a:chExt cx="7872336" cy="907412"/>
          </a:xfrm>
        </p:grpSpPr>
        <p:sp>
          <p:nvSpPr>
            <p:cNvPr id="56" name="Google Shape;99;g16c601cbab4_0_189">
              <a:extLst>
                <a:ext uri="{FF2B5EF4-FFF2-40B4-BE49-F238E27FC236}">
                  <a16:creationId xmlns:a16="http://schemas.microsoft.com/office/drawing/2014/main" id="{F71B4E3E-F4CC-138A-2215-7257D359129E}"/>
                </a:ext>
              </a:extLst>
            </p:cNvPr>
            <p:cNvSpPr txBox="1"/>
            <p:nvPr/>
          </p:nvSpPr>
          <p:spPr>
            <a:xfrm>
              <a:off x="1993014" y="2293952"/>
              <a:ext cx="3719013" cy="882702"/>
            </a:xfrm>
            <a:prstGeom prst="rect">
              <a:avLst/>
            </a:prstGeom>
            <a:noFill/>
            <a:ln>
              <a:noFill/>
            </a:ln>
          </p:spPr>
          <p:txBody>
            <a:bodyPr spcFirstLastPara="1" wrap="square" lIns="91425" tIns="45700" rIns="91425" bIns="45700" anchor="t" anchorCtr="0">
              <a:spAutoFit/>
            </a:bodyPr>
            <a:lstStyle/>
            <a:p>
              <a:pPr algn="ctr">
                <a:lnSpc>
                  <a:spcPct val="107000"/>
                </a:lnSpc>
                <a:buClr>
                  <a:srgbClr val="000000"/>
                </a:buClr>
                <a:buSzPts val="1800"/>
              </a:pPr>
              <a:r>
                <a:rPr lang="en-US" sz="1600" dirty="0">
                  <a:solidFill>
                    <a:srgbClr val="7F7F7F"/>
                  </a:solidFill>
                  <a:latin typeface="Poppins" panose="00000500000000000000" pitchFamily="2" charset="0"/>
                  <a:ea typeface="Roboto" panose="02000000000000000000" pitchFamily="2" charset="0"/>
                  <a:cs typeface="Poppins" panose="00000500000000000000" pitchFamily="2" charset="0"/>
                  <a:sym typeface="Proxima Nova"/>
                </a:rPr>
                <a:t>Global scale multi-omics and data analytics radically simplified &amp; intelligently amplified.</a:t>
              </a:r>
              <a:endParaRPr sz="1600" dirty="0">
                <a:solidFill>
                  <a:srgbClr val="7F7F7F"/>
                </a:solidFill>
                <a:latin typeface="Poppins" panose="00000500000000000000" pitchFamily="2" charset="0"/>
                <a:ea typeface="Roboto" panose="02000000000000000000" pitchFamily="2" charset="0"/>
                <a:cs typeface="Poppins" panose="00000500000000000000" pitchFamily="2" charset="0"/>
                <a:sym typeface="Proxima Nova"/>
              </a:endParaRPr>
            </a:p>
          </p:txBody>
        </p:sp>
        <p:sp>
          <p:nvSpPr>
            <p:cNvPr id="57" name="Google Shape;99;g16c601cbab4_0_189">
              <a:extLst>
                <a:ext uri="{FF2B5EF4-FFF2-40B4-BE49-F238E27FC236}">
                  <a16:creationId xmlns:a16="http://schemas.microsoft.com/office/drawing/2014/main" id="{C34771BE-1A95-D7AD-E89C-62F647219F32}"/>
                </a:ext>
              </a:extLst>
            </p:cNvPr>
            <p:cNvSpPr txBox="1"/>
            <p:nvPr/>
          </p:nvSpPr>
          <p:spPr>
            <a:xfrm>
              <a:off x="6371995" y="2293952"/>
              <a:ext cx="3493355" cy="882702"/>
            </a:xfrm>
            <a:prstGeom prst="rect">
              <a:avLst/>
            </a:prstGeom>
            <a:noFill/>
            <a:ln>
              <a:noFill/>
            </a:ln>
          </p:spPr>
          <p:txBody>
            <a:bodyPr spcFirstLastPara="1" wrap="square" lIns="91425" tIns="45700" rIns="91425" bIns="45700" anchor="t" anchorCtr="0">
              <a:spAutoFit/>
            </a:bodyPr>
            <a:lstStyle>
              <a:defPPr>
                <a:defRPr lang="en-US"/>
              </a:defPPr>
              <a:lvl1pPr marR="0" lvl="0" indent="0" algn="ctr">
                <a:lnSpc>
                  <a:spcPct val="107000"/>
                </a:lnSpc>
                <a:spcBef>
                  <a:spcPts val="0"/>
                </a:spcBef>
                <a:spcAft>
                  <a:spcPts val="0"/>
                </a:spcAft>
                <a:buClr>
                  <a:srgbClr val="000000"/>
                </a:buClr>
                <a:buSzPts val="1800"/>
                <a:buFont typeface="Arial"/>
                <a:buNone/>
                <a:defRPr i="1">
                  <a:solidFill>
                    <a:srgbClr val="7F7F7F"/>
                  </a:solidFill>
                  <a:latin typeface="Roboto" panose="02000000000000000000" pitchFamily="2" charset="0"/>
                  <a:ea typeface="Roboto" panose="02000000000000000000" pitchFamily="2" charset="0"/>
                  <a:cs typeface="Roboto" panose="02000000000000000000" pitchFamily="2" charset="0"/>
                </a:defRPr>
              </a:lvl1pPr>
            </a:lstStyle>
            <a:p>
              <a:r>
                <a:rPr lang="en-US" sz="1600" i="0" dirty="0">
                  <a:latin typeface="Poppins" panose="00000500000000000000" pitchFamily="2" charset="0"/>
                  <a:cs typeface="Poppins" panose="00000500000000000000" pitchFamily="2" charset="0"/>
                  <a:sym typeface="Proxima Nova"/>
                </a:rPr>
                <a:t>Generate novel insights and  biological breakthroughs </a:t>
              </a:r>
            </a:p>
            <a:p>
              <a:r>
                <a:rPr lang="en-US" sz="1600" i="0" dirty="0">
                  <a:latin typeface="Poppins" panose="00000500000000000000" pitchFamily="2" charset="0"/>
                  <a:cs typeface="Poppins" panose="00000500000000000000" pitchFamily="2" charset="0"/>
                  <a:sym typeface="Proxima Nova"/>
                </a:rPr>
                <a:t>that change the world.</a:t>
              </a:r>
              <a:endParaRPr sz="1600" i="0" dirty="0">
                <a:latin typeface="Poppins" panose="00000500000000000000" pitchFamily="2" charset="0"/>
                <a:cs typeface="Poppins" panose="00000500000000000000" pitchFamily="2" charset="0"/>
                <a:sym typeface="Proxima Nova"/>
              </a:endParaRPr>
            </a:p>
          </p:txBody>
        </p:sp>
        <p:grpSp>
          <p:nvGrpSpPr>
            <p:cNvPr id="58" name="Group 57">
              <a:extLst>
                <a:ext uri="{FF2B5EF4-FFF2-40B4-BE49-F238E27FC236}">
                  <a16:creationId xmlns:a16="http://schemas.microsoft.com/office/drawing/2014/main" id="{1CFB4CB1-E1EF-E9C8-91A9-7B4F69CA6C7C}"/>
                </a:ext>
              </a:extLst>
            </p:cNvPr>
            <p:cNvGrpSpPr/>
            <p:nvPr/>
          </p:nvGrpSpPr>
          <p:grpSpPr>
            <a:xfrm>
              <a:off x="5757543" y="2367923"/>
              <a:ext cx="822960" cy="833441"/>
              <a:chOff x="6660640" y="3271346"/>
              <a:chExt cx="822960" cy="833441"/>
            </a:xfrm>
          </p:grpSpPr>
          <p:pic>
            <p:nvPicPr>
              <p:cNvPr id="59" name="Picture 58">
                <a:extLst>
                  <a:ext uri="{FF2B5EF4-FFF2-40B4-BE49-F238E27FC236}">
                    <a16:creationId xmlns:a16="http://schemas.microsoft.com/office/drawing/2014/main" id="{6CA300F1-D212-7E23-45FC-E889D79EF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626" y="3300707"/>
                <a:ext cx="788472" cy="788472"/>
              </a:xfrm>
              <a:prstGeom prst="rect">
                <a:avLst/>
              </a:prstGeom>
            </p:spPr>
          </p:pic>
          <p:grpSp>
            <p:nvGrpSpPr>
              <p:cNvPr id="60" name="Group 59">
                <a:extLst>
                  <a:ext uri="{FF2B5EF4-FFF2-40B4-BE49-F238E27FC236}">
                    <a16:creationId xmlns:a16="http://schemas.microsoft.com/office/drawing/2014/main" id="{5FEAA78C-4E81-BB51-8C1C-5E1540BF43F0}"/>
                  </a:ext>
                </a:extLst>
              </p:cNvPr>
              <p:cNvGrpSpPr>
                <a:grpSpLocks noChangeAspect="1"/>
              </p:cNvGrpSpPr>
              <p:nvPr/>
            </p:nvGrpSpPr>
            <p:grpSpPr>
              <a:xfrm>
                <a:off x="6660640" y="3271346"/>
                <a:ext cx="822960" cy="833441"/>
                <a:chOff x="9735187" y="790108"/>
                <a:chExt cx="5303458" cy="5277493"/>
              </a:xfrm>
            </p:grpSpPr>
            <p:sp>
              <p:nvSpPr>
                <p:cNvPr id="61" name="Arrow: Circular 60">
                  <a:extLst>
                    <a:ext uri="{FF2B5EF4-FFF2-40B4-BE49-F238E27FC236}">
                      <a16:creationId xmlns:a16="http://schemas.microsoft.com/office/drawing/2014/main" id="{85EE0915-F18F-8AFB-7C12-8280A749DA79}"/>
                    </a:ext>
                  </a:extLst>
                </p:cNvPr>
                <p:cNvSpPr/>
                <p:nvPr/>
              </p:nvSpPr>
              <p:spPr>
                <a:xfrm>
                  <a:off x="9923427" y="790108"/>
                  <a:ext cx="5115218" cy="5115218"/>
                </a:xfrm>
                <a:prstGeom prst="circularArrow">
                  <a:avLst>
                    <a:gd name="adj1" fmla="val 5085"/>
                    <a:gd name="adj2" fmla="val 327528"/>
                    <a:gd name="adj3" fmla="val 1472472"/>
                    <a:gd name="adj4" fmla="val 16199432"/>
                    <a:gd name="adj5" fmla="val 5932"/>
                  </a:avLst>
                </a:prstGeom>
                <a:solidFill>
                  <a:srgbClr val="6697C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62" name="Arrow: Circular 61">
                  <a:extLst>
                    <a:ext uri="{FF2B5EF4-FFF2-40B4-BE49-F238E27FC236}">
                      <a16:creationId xmlns:a16="http://schemas.microsoft.com/office/drawing/2014/main" id="{A4560EBC-0B43-790B-3C8F-BC5556999EE1}"/>
                    </a:ext>
                  </a:extLst>
                </p:cNvPr>
                <p:cNvSpPr/>
                <p:nvPr/>
              </p:nvSpPr>
              <p:spPr>
                <a:xfrm>
                  <a:off x="9829307" y="952383"/>
                  <a:ext cx="5115218" cy="5115218"/>
                </a:xfrm>
                <a:prstGeom prst="circularArrow">
                  <a:avLst>
                    <a:gd name="adj1" fmla="val 5085"/>
                    <a:gd name="adj2" fmla="val 327528"/>
                    <a:gd name="adj3" fmla="val 8671970"/>
                    <a:gd name="adj4" fmla="val 1800502"/>
                    <a:gd name="adj5" fmla="val 5932"/>
                  </a:avLst>
                </a:prstGeom>
                <a:solidFill>
                  <a:srgbClr val="40953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63" name="Arrow: Circular 62">
                  <a:extLst>
                    <a:ext uri="{FF2B5EF4-FFF2-40B4-BE49-F238E27FC236}">
                      <a16:creationId xmlns:a16="http://schemas.microsoft.com/office/drawing/2014/main" id="{F2D52C47-DEBB-7AF9-AC53-68707EA8337A}"/>
                    </a:ext>
                  </a:extLst>
                </p:cNvPr>
                <p:cNvSpPr/>
                <p:nvPr/>
              </p:nvSpPr>
              <p:spPr>
                <a:xfrm>
                  <a:off x="9735187" y="790108"/>
                  <a:ext cx="5115218" cy="5115218"/>
                </a:xfrm>
                <a:prstGeom prst="circularArrow">
                  <a:avLst>
                    <a:gd name="adj1" fmla="val 5085"/>
                    <a:gd name="adj2" fmla="val 327528"/>
                    <a:gd name="adj3" fmla="val 15873039"/>
                    <a:gd name="adj4" fmla="val 9000000"/>
                    <a:gd name="adj5" fmla="val 5932"/>
                  </a:avLst>
                </a:prstGeom>
                <a:solidFill>
                  <a:srgbClr val="FE7F6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grpSp>
      </p:grpSp>
      <p:sp>
        <p:nvSpPr>
          <p:cNvPr id="72" name="Google Shape;128;g12361c0aeee_0_94">
            <a:extLst>
              <a:ext uri="{FF2B5EF4-FFF2-40B4-BE49-F238E27FC236}">
                <a16:creationId xmlns:a16="http://schemas.microsoft.com/office/drawing/2014/main" id="{D4768B28-3099-CB60-9AF1-A9C8C2E1976F}"/>
              </a:ext>
            </a:extLst>
          </p:cNvPr>
          <p:cNvSpPr txBox="1"/>
          <p:nvPr/>
        </p:nvSpPr>
        <p:spPr>
          <a:xfrm>
            <a:off x="346756" y="5089169"/>
            <a:ext cx="1156159" cy="52318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800" i="1" u="sng" dirty="0">
                <a:solidFill>
                  <a:schemeClr val="tx1">
                    <a:lumMod val="50000"/>
                    <a:lumOff val="50000"/>
                  </a:schemeClr>
                </a:solidFill>
                <a:latin typeface="Poppins" panose="00000500000000000000" pitchFamily="2" charset="0"/>
                <a:ea typeface="Raleway"/>
                <a:cs typeface="Poppins" panose="00000500000000000000" pitchFamily="2" charset="0"/>
                <a:sym typeface="Raleway"/>
              </a:rPr>
              <a:t>Mission</a:t>
            </a:r>
            <a:endParaRPr sz="1800" i="1" u="sng" strike="noStrike" cap="none" dirty="0">
              <a:solidFill>
                <a:schemeClr val="tx1">
                  <a:lumMod val="50000"/>
                  <a:lumOff val="50000"/>
                </a:schemeClr>
              </a:solidFill>
              <a:latin typeface="Poppins" panose="00000500000000000000" pitchFamily="2" charset="0"/>
              <a:ea typeface="Raleway"/>
              <a:cs typeface="Poppins" panose="00000500000000000000" pitchFamily="2" charset="0"/>
              <a:sym typeface="Raleway"/>
            </a:endParaRPr>
          </a:p>
        </p:txBody>
      </p:sp>
      <p:cxnSp>
        <p:nvCxnSpPr>
          <p:cNvPr id="73" name="Straight Connector 72">
            <a:extLst>
              <a:ext uri="{FF2B5EF4-FFF2-40B4-BE49-F238E27FC236}">
                <a16:creationId xmlns:a16="http://schemas.microsoft.com/office/drawing/2014/main" id="{279109FE-BDA0-AC31-6E0D-54DC9E29257B}"/>
              </a:ext>
            </a:extLst>
          </p:cNvPr>
          <p:cNvCxnSpPr>
            <a:cxnSpLocks/>
          </p:cNvCxnSpPr>
          <p:nvPr/>
        </p:nvCxnSpPr>
        <p:spPr>
          <a:xfrm>
            <a:off x="1713778" y="1239991"/>
            <a:ext cx="0" cy="18288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EF81425-5954-1E45-798B-72FC065B1A13}"/>
              </a:ext>
            </a:extLst>
          </p:cNvPr>
          <p:cNvCxnSpPr>
            <a:cxnSpLocks/>
          </p:cNvCxnSpPr>
          <p:nvPr/>
        </p:nvCxnSpPr>
        <p:spPr>
          <a:xfrm flipV="1">
            <a:off x="2316479" y="3858658"/>
            <a:ext cx="7132320" cy="11933"/>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A4FACE0A-5F54-A3B3-04B8-FFC99893A1C1}"/>
              </a:ext>
            </a:extLst>
          </p:cNvPr>
          <p:cNvGrpSpPr/>
          <p:nvPr/>
        </p:nvGrpSpPr>
        <p:grpSpPr>
          <a:xfrm>
            <a:off x="9478010" y="575758"/>
            <a:ext cx="2743200" cy="6015958"/>
            <a:chOff x="9478010" y="575758"/>
            <a:chExt cx="2743200" cy="6015958"/>
          </a:xfrm>
        </p:grpSpPr>
        <p:pic>
          <p:nvPicPr>
            <p:cNvPr id="3" name="Picture 2">
              <a:extLst>
                <a:ext uri="{FF2B5EF4-FFF2-40B4-BE49-F238E27FC236}">
                  <a16:creationId xmlns:a16="http://schemas.microsoft.com/office/drawing/2014/main" id="{C70692EB-7A8D-B3BF-9455-599E150D6052}"/>
                </a:ext>
              </a:extLst>
            </p:cNvPr>
            <p:cNvPicPr>
              <a:picLocks noChangeAspect="1"/>
            </p:cNvPicPr>
            <p:nvPr/>
          </p:nvPicPr>
          <p:blipFill>
            <a:blip r:embed="rId6"/>
            <a:srcRect l="528" r="528"/>
            <a:stretch/>
          </p:blipFill>
          <p:spPr>
            <a:xfrm>
              <a:off x="10448475" y="1078245"/>
              <a:ext cx="883091" cy="914400"/>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sp>
          <p:nvSpPr>
            <p:cNvPr id="4" name="Rectangle 3">
              <a:extLst>
                <a:ext uri="{FF2B5EF4-FFF2-40B4-BE49-F238E27FC236}">
                  <a16:creationId xmlns:a16="http://schemas.microsoft.com/office/drawing/2014/main" id="{26B7A3ED-076E-FE77-110C-A9472F083F42}"/>
                </a:ext>
              </a:extLst>
            </p:cNvPr>
            <p:cNvSpPr/>
            <p:nvPr/>
          </p:nvSpPr>
          <p:spPr>
            <a:xfrm>
              <a:off x="9478010" y="2025098"/>
              <a:ext cx="2743200" cy="400110"/>
            </a:xfrm>
            <a:prstGeom prst="rect">
              <a:avLst/>
            </a:prstGeom>
          </p:spPr>
          <p:txBody>
            <a:bodyPr wrap="square">
              <a:spAutoFit/>
            </a:bodyPr>
            <a:lstStyle/>
            <a:p>
              <a:pPr algn="ctr"/>
              <a:r>
                <a:rPr lang="en-US" sz="1000" b="1" dirty="0">
                  <a:solidFill>
                    <a:srgbClr val="7F7F7F"/>
                  </a:solidFill>
                  <a:latin typeface="Poppins" panose="00000500000000000000" pitchFamily="2" charset="0"/>
                  <a:ea typeface="Roboto" panose="02000000000000000000" pitchFamily="2" charset="0"/>
                  <a:cs typeface="Poppins" panose="00000500000000000000" pitchFamily="2" charset="0"/>
                </a:rPr>
                <a:t>Melissa J. Moore, PhD</a:t>
              </a:r>
            </a:p>
            <a:p>
              <a:pPr algn="ctr"/>
              <a:r>
                <a:rPr lang="en-US" sz="1000" dirty="0">
                  <a:solidFill>
                    <a:srgbClr val="7F7F7F"/>
                  </a:solidFill>
                  <a:latin typeface="Poppins" panose="00000500000000000000" pitchFamily="2" charset="0"/>
                  <a:ea typeface="Roboto" panose="02000000000000000000" pitchFamily="2" charset="0"/>
                  <a:cs typeface="Poppins" panose="00000500000000000000" pitchFamily="2" charset="0"/>
                </a:rPr>
                <a:t>Founder, Moderna, UMass Chan Medical</a:t>
              </a:r>
            </a:p>
          </p:txBody>
        </p:sp>
        <p:pic>
          <p:nvPicPr>
            <p:cNvPr id="10" name="Picture 9" descr="A person smiling for the picture&#10;&#10;Description automatically generated with low confidence">
              <a:extLst>
                <a:ext uri="{FF2B5EF4-FFF2-40B4-BE49-F238E27FC236}">
                  <a16:creationId xmlns:a16="http://schemas.microsoft.com/office/drawing/2014/main" id="{9F5FCE36-A488-AD19-3C11-354C3AEC4B60}"/>
                </a:ext>
              </a:extLst>
            </p:cNvPr>
            <p:cNvPicPr>
              <a:picLocks noChangeAspect="1"/>
            </p:cNvPicPr>
            <p:nvPr/>
          </p:nvPicPr>
          <p:blipFill rotWithShape="1">
            <a:blip r:embed="rId7"/>
            <a:srcRect l="4540" t="3625" r="8" b="2133"/>
            <a:stretch/>
          </p:blipFill>
          <p:spPr>
            <a:xfrm>
              <a:off x="10468519" y="3837077"/>
              <a:ext cx="843002" cy="914400"/>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sp>
          <p:nvSpPr>
            <p:cNvPr id="12" name="Rectangle 11">
              <a:extLst>
                <a:ext uri="{FF2B5EF4-FFF2-40B4-BE49-F238E27FC236}">
                  <a16:creationId xmlns:a16="http://schemas.microsoft.com/office/drawing/2014/main" id="{209213FB-CED7-6554-FC31-9FA77072E96E}"/>
                </a:ext>
              </a:extLst>
            </p:cNvPr>
            <p:cNvSpPr/>
            <p:nvPr/>
          </p:nvSpPr>
          <p:spPr>
            <a:xfrm>
              <a:off x="9565426" y="4783930"/>
              <a:ext cx="2649188" cy="400110"/>
            </a:xfrm>
            <a:prstGeom prst="rect">
              <a:avLst/>
            </a:prstGeom>
          </p:spPr>
          <p:txBody>
            <a:bodyPr wrap="square">
              <a:spAutoFit/>
            </a:bodyPr>
            <a:lstStyle/>
            <a:p>
              <a:pPr algn="ctr"/>
              <a:r>
                <a:rPr lang="en-US" sz="1000" b="1" dirty="0">
                  <a:solidFill>
                    <a:srgbClr val="7F7F7F"/>
                  </a:solidFill>
                  <a:latin typeface="Poppins" panose="00000500000000000000" pitchFamily="2" charset="0"/>
                  <a:ea typeface="Roboto" panose="02000000000000000000" pitchFamily="2" charset="0"/>
                  <a:cs typeface="Poppins" panose="00000500000000000000" pitchFamily="2" charset="0"/>
                </a:rPr>
                <a:t>Manuel Garber, PhD</a:t>
              </a:r>
            </a:p>
            <a:p>
              <a:pPr algn="ctr"/>
              <a:r>
                <a:rPr lang="en-US" sz="1000" dirty="0">
                  <a:solidFill>
                    <a:srgbClr val="7F7F7F"/>
                  </a:solidFill>
                  <a:latin typeface="Poppins" panose="00000500000000000000" pitchFamily="2" charset="0"/>
                  <a:ea typeface="Roboto" panose="02000000000000000000" pitchFamily="2" charset="0"/>
                  <a:cs typeface="Poppins" panose="00000500000000000000" pitchFamily="2" charset="0"/>
                </a:rPr>
                <a:t> Founder, UMass Chan Medical</a:t>
              </a:r>
            </a:p>
          </p:txBody>
        </p:sp>
        <p:pic>
          <p:nvPicPr>
            <p:cNvPr id="9" name="Picture 8" descr="A picture containing text, person&#10;&#10;Description automatically generated">
              <a:extLst>
                <a:ext uri="{FF2B5EF4-FFF2-40B4-BE49-F238E27FC236}">
                  <a16:creationId xmlns:a16="http://schemas.microsoft.com/office/drawing/2014/main" id="{2ED0A7D2-91C1-ADE9-0305-449DFF65E6AC}"/>
                </a:ext>
              </a:extLst>
            </p:cNvPr>
            <p:cNvPicPr>
              <a:picLocks noChangeAspect="1"/>
            </p:cNvPicPr>
            <p:nvPr/>
          </p:nvPicPr>
          <p:blipFill rotWithShape="1">
            <a:blip r:embed="rId8"/>
            <a:srcRect l="5851" r="5317" b="-2"/>
            <a:stretch/>
          </p:blipFill>
          <p:spPr>
            <a:xfrm>
              <a:off x="10449362" y="2457661"/>
              <a:ext cx="881316" cy="914400"/>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sp>
          <p:nvSpPr>
            <p:cNvPr id="13" name="Rectangle 12">
              <a:extLst>
                <a:ext uri="{FF2B5EF4-FFF2-40B4-BE49-F238E27FC236}">
                  <a16:creationId xmlns:a16="http://schemas.microsoft.com/office/drawing/2014/main" id="{64E56C9E-C50C-6C7C-8970-23B48CA2033D}"/>
                </a:ext>
              </a:extLst>
            </p:cNvPr>
            <p:cNvSpPr/>
            <p:nvPr/>
          </p:nvSpPr>
          <p:spPr>
            <a:xfrm>
              <a:off x="9565426" y="3404514"/>
              <a:ext cx="2649188" cy="400110"/>
            </a:xfrm>
            <a:prstGeom prst="rect">
              <a:avLst/>
            </a:prstGeom>
          </p:spPr>
          <p:txBody>
            <a:bodyPr wrap="square">
              <a:spAutoFit/>
            </a:bodyPr>
            <a:lstStyle/>
            <a:p>
              <a:pPr algn="ctr"/>
              <a:r>
                <a:rPr lang="en-US" sz="1000" b="1" dirty="0">
                  <a:solidFill>
                    <a:srgbClr val="7F7F7F"/>
                  </a:solidFill>
                  <a:latin typeface="Poppins" panose="00000500000000000000" pitchFamily="2" charset="0"/>
                  <a:ea typeface="Roboto" panose="02000000000000000000" pitchFamily="2" charset="0"/>
                  <a:cs typeface="Poppins" panose="00000500000000000000" pitchFamily="2" charset="0"/>
                </a:rPr>
                <a:t>Alper Kucukural, PhD</a:t>
              </a:r>
            </a:p>
            <a:p>
              <a:pPr algn="ctr"/>
              <a:r>
                <a:rPr lang="en-US" sz="1000" dirty="0">
                  <a:solidFill>
                    <a:srgbClr val="7F7F7F"/>
                  </a:solidFill>
                  <a:latin typeface="Poppins" panose="00000500000000000000" pitchFamily="2" charset="0"/>
                  <a:ea typeface="Roboto" panose="02000000000000000000" pitchFamily="2" charset="0"/>
                  <a:cs typeface="Poppins" panose="00000500000000000000" pitchFamily="2" charset="0"/>
                </a:rPr>
                <a:t>Founder, CTO, UMass Chan Medical</a:t>
              </a:r>
            </a:p>
          </p:txBody>
        </p:sp>
        <p:pic>
          <p:nvPicPr>
            <p:cNvPr id="11" name="Picture 10">
              <a:extLst>
                <a:ext uri="{FF2B5EF4-FFF2-40B4-BE49-F238E27FC236}">
                  <a16:creationId xmlns:a16="http://schemas.microsoft.com/office/drawing/2014/main" id="{7BF03D2D-3EFC-141A-3B10-A96C114E19A5}"/>
                </a:ext>
              </a:extLst>
            </p:cNvPr>
            <p:cNvPicPr>
              <a:picLocks noChangeAspect="1"/>
            </p:cNvPicPr>
            <p:nvPr/>
          </p:nvPicPr>
          <p:blipFill>
            <a:blip r:embed="rId9">
              <a:extLst>
                <a:ext uri="{28A0092B-C50C-407E-A947-70E740481C1C}">
                  <a14:useLocalDpi xmlns:a14="http://schemas.microsoft.com/office/drawing/2010/main" val="0"/>
                </a:ext>
              </a:extLst>
            </a:blip>
            <a:srcRect l="101" r="101"/>
            <a:stretch/>
          </p:blipFill>
          <p:spPr>
            <a:xfrm>
              <a:off x="10449363" y="5199241"/>
              <a:ext cx="881315" cy="914400"/>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sp>
          <p:nvSpPr>
            <p:cNvPr id="41" name="Rectangle 40">
              <a:extLst>
                <a:ext uri="{FF2B5EF4-FFF2-40B4-BE49-F238E27FC236}">
                  <a16:creationId xmlns:a16="http://schemas.microsoft.com/office/drawing/2014/main" id="{C4464CFD-6373-9866-0F9F-C0E52E1FF536}"/>
                </a:ext>
              </a:extLst>
            </p:cNvPr>
            <p:cNvSpPr/>
            <p:nvPr/>
          </p:nvSpPr>
          <p:spPr>
            <a:xfrm>
              <a:off x="9542812" y="6191606"/>
              <a:ext cx="2649188" cy="400110"/>
            </a:xfrm>
            <a:prstGeom prst="rect">
              <a:avLst/>
            </a:prstGeom>
          </p:spPr>
          <p:txBody>
            <a:bodyPr wrap="square">
              <a:spAutoFit/>
            </a:bodyPr>
            <a:lstStyle/>
            <a:p>
              <a:pPr algn="ctr"/>
              <a:r>
                <a:rPr lang="en-US" sz="1000" b="1" dirty="0">
                  <a:solidFill>
                    <a:srgbClr val="7F7F7F"/>
                  </a:solidFill>
                  <a:latin typeface="Poppins" panose="00000500000000000000" pitchFamily="2" charset="0"/>
                  <a:ea typeface="Roboto" panose="02000000000000000000" pitchFamily="2" charset="0"/>
                  <a:cs typeface="Poppins" panose="00000500000000000000" pitchFamily="2" charset="0"/>
                </a:rPr>
                <a:t>Jim Crowley</a:t>
              </a:r>
            </a:p>
            <a:p>
              <a:pPr algn="ctr"/>
              <a:r>
                <a:rPr lang="en-US" sz="1000" dirty="0">
                  <a:solidFill>
                    <a:srgbClr val="7F7F7F"/>
                  </a:solidFill>
                  <a:latin typeface="Poppins" panose="00000500000000000000" pitchFamily="2" charset="0"/>
                  <a:ea typeface="Roboto" panose="02000000000000000000" pitchFamily="2" charset="0"/>
                  <a:cs typeface="Poppins" panose="00000500000000000000" pitchFamily="2" charset="0"/>
                </a:rPr>
                <a:t>Founder,  CEO, </a:t>
              </a:r>
              <a:r>
                <a:rPr lang="en-US" sz="1000" dirty="0" err="1">
                  <a:solidFill>
                    <a:srgbClr val="7F7F7F"/>
                  </a:solidFill>
                  <a:latin typeface="Poppins" panose="00000500000000000000" pitchFamily="2" charset="0"/>
                  <a:ea typeface="Roboto" panose="02000000000000000000" pitchFamily="2" charset="0"/>
                  <a:cs typeface="Poppins" panose="00000500000000000000" pitchFamily="2" charset="0"/>
                </a:rPr>
                <a:t>Forge.AI</a:t>
              </a:r>
              <a:endParaRPr lang="en-US" sz="1000" dirty="0">
                <a:solidFill>
                  <a:srgbClr val="7F7F7F"/>
                </a:solidFill>
                <a:latin typeface="Poppins" panose="00000500000000000000" pitchFamily="2" charset="0"/>
                <a:ea typeface="Roboto" panose="02000000000000000000" pitchFamily="2" charset="0"/>
                <a:cs typeface="Poppins" panose="00000500000000000000" pitchFamily="2" charset="0"/>
              </a:endParaRPr>
            </a:p>
          </p:txBody>
        </p:sp>
        <p:sp>
          <p:nvSpPr>
            <p:cNvPr id="80" name="Google Shape;128;g12361c0aeee_0_94">
              <a:extLst>
                <a:ext uri="{FF2B5EF4-FFF2-40B4-BE49-F238E27FC236}">
                  <a16:creationId xmlns:a16="http://schemas.microsoft.com/office/drawing/2014/main" id="{B7D6680F-7183-4048-8202-A5BE570EC97C}"/>
                </a:ext>
              </a:extLst>
            </p:cNvPr>
            <p:cNvSpPr txBox="1"/>
            <p:nvPr/>
          </p:nvSpPr>
          <p:spPr>
            <a:xfrm>
              <a:off x="10185593" y="575758"/>
              <a:ext cx="1344044" cy="52318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800" i="1" u="sng" strike="noStrike" cap="none" dirty="0">
                  <a:solidFill>
                    <a:schemeClr val="tx1">
                      <a:lumMod val="50000"/>
                      <a:lumOff val="50000"/>
                    </a:schemeClr>
                  </a:solidFill>
                  <a:latin typeface="Poppins" panose="00000500000000000000" pitchFamily="2" charset="0"/>
                  <a:ea typeface="Raleway"/>
                  <a:cs typeface="Poppins" panose="00000500000000000000" pitchFamily="2" charset="0"/>
                  <a:sym typeface="Raleway"/>
                </a:rPr>
                <a:t>Founders</a:t>
              </a:r>
              <a:endParaRPr sz="1800" i="1" u="sng" strike="noStrike" cap="none" dirty="0">
                <a:solidFill>
                  <a:schemeClr val="tx1">
                    <a:lumMod val="50000"/>
                    <a:lumOff val="50000"/>
                  </a:schemeClr>
                </a:solidFill>
                <a:latin typeface="Poppins" panose="00000500000000000000" pitchFamily="2" charset="0"/>
                <a:ea typeface="Raleway"/>
                <a:cs typeface="Poppins" panose="00000500000000000000" pitchFamily="2" charset="0"/>
                <a:sym typeface="Raleway"/>
              </a:endParaRPr>
            </a:p>
          </p:txBody>
        </p:sp>
      </p:grpSp>
      <p:cxnSp>
        <p:nvCxnSpPr>
          <p:cNvPr id="81" name="Straight Connector 80">
            <a:extLst>
              <a:ext uri="{FF2B5EF4-FFF2-40B4-BE49-F238E27FC236}">
                <a16:creationId xmlns:a16="http://schemas.microsoft.com/office/drawing/2014/main" id="{446803A2-873E-0885-C5CB-C72B49BB3218}"/>
              </a:ext>
            </a:extLst>
          </p:cNvPr>
          <p:cNvCxnSpPr>
            <a:cxnSpLocks/>
          </p:cNvCxnSpPr>
          <p:nvPr/>
        </p:nvCxnSpPr>
        <p:spPr>
          <a:xfrm>
            <a:off x="9556222" y="1746430"/>
            <a:ext cx="0" cy="18288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B6E6570-DC19-3C7E-ED8F-17ADD48DE3A6}"/>
              </a:ext>
            </a:extLst>
          </p:cNvPr>
          <p:cNvCxnSpPr>
            <a:cxnSpLocks/>
          </p:cNvCxnSpPr>
          <p:nvPr/>
        </p:nvCxnSpPr>
        <p:spPr>
          <a:xfrm>
            <a:off x="1701729" y="4132874"/>
            <a:ext cx="0" cy="18288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CC08937-6E8E-0945-F108-F5F4A2820823}"/>
              </a:ext>
            </a:extLst>
          </p:cNvPr>
          <p:cNvCxnSpPr>
            <a:cxnSpLocks/>
          </p:cNvCxnSpPr>
          <p:nvPr/>
        </p:nvCxnSpPr>
        <p:spPr>
          <a:xfrm>
            <a:off x="9544173" y="4132874"/>
            <a:ext cx="0" cy="182880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7BA461-7BF2-CF52-E637-4320FCDB06CC}"/>
              </a:ext>
            </a:extLst>
          </p:cNvPr>
          <p:cNvCxnSpPr>
            <a:cxnSpLocks/>
          </p:cNvCxnSpPr>
          <p:nvPr/>
        </p:nvCxnSpPr>
        <p:spPr>
          <a:xfrm flipV="1">
            <a:off x="385263" y="3871289"/>
            <a:ext cx="1097280" cy="11933"/>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Google Shape;128;g12361c0aeee_0_94">
            <a:extLst>
              <a:ext uri="{FF2B5EF4-FFF2-40B4-BE49-F238E27FC236}">
                <a16:creationId xmlns:a16="http://schemas.microsoft.com/office/drawing/2014/main" id="{3BBA9629-F8C8-1C6F-F2DF-9127467B5D9D}"/>
              </a:ext>
            </a:extLst>
          </p:cNvPr>
          <p:cNvSpPr txBox="1"/>
          <p:nvPr/>
        </p:nvSpPr>
        <p:spPr>
          <a:xfrm>
            <a:off x="311644" y="1841417"/>
            <a:ext cx="1291912" cy="52318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800" i="1" u="sng" dirty="0">
                <a:solidFill>
                  <a:schemeClr val="tx1">
                    <a:lumMod val="50000"/>
                    <a:lumOff val="50000"/>
                  </a:schemeClr>
                </a:solidFill>
                <a:latin typeface="Poppins" panose="00000500000000000000" pitchFamily="2" charset="0"/>
                <a:ea typeface="Raleway"/>
                <a:cs typeface="Poppins" panose="00000500000000000000" pitchFamily="2" charset="0"/>
                <a:sym typeface="Raleway"/>
              </a:rPr>
              <a:t>History</a:t>
            </a:r>
            <a:endParaRPr sz="1800" i="1" u="sng" strike="noStrike" cap="none" dirty="0">
              <a:solidFill>
                <a:schemeClr val="tx1">
                  <a:lumMod val="50000"/>
                  <a:lumOff val="50000"/>
                </a:schemeClr>
              </a:solidFill>
              <a:latin typeface="Poppins" panose="00000500000000000000" pitchFamily="2" charset="0"/>
              <a:ea typeface="Raleway"/>
              <a:cs typeface="Poppins" panose="00000500000000000000" pitchFamily="2" charset="0"/>
              <a:sym typeface="Raleway"/>
            </a:endParaRPr>
          </a:p>
        </p:txBody>
      </p:sp>
      <p:sp>
        <p:nvSpPr>
          <p:cNvPr id="6" name="Google Shape;126;p6">
            <a:extLst>
              <a:ext uri="{FF2B5EF4-FFF2-40B4-BE49-F238E27FC236}">
                <a16:creationId xmlns:a16="http://schemas.microsoft.com/office/drawing/2014/main" id="{07265E5E-A344-52FE-0D9C-AC0F6372B75C}"/>
              </a:ext>
            </a:extLst>
          </p:cNvPr>
          <p:cNvSpPr txBox="1"/>
          <p:nvPr/>
        </p:nvSpPr>
        <p:spPr>
          <a:xfrm>
            <a:off x="1903111" y="1445829"/>
            <a:ext cx="3719015" cy="1384964"/>
          </a:xfrm>
          <a:prstGeom prst="rect">
            <a:avLst/>
          </a:prstGeom>
          <a:noFill/>
          <a:ln>
            <a:noFill/>
          </a:ln>
        </p:spPr>
        <p:txBody>
          <a:bodyPr spcFirstLastPara="1" wrap="square" lIns="91425" tIns="91425" rIns="91425" bIns="91425" anchor="t" anchorCtr="0">
            <a:spAutoFit/>
          </a:bodyPr>
          <a:lstStyle/>
          <a:p>
            <a:pPr marL="444500" lvl="0" indent="-342900" algn="l" rtl="0">
              <a:spcBef>
                <a:spcPts val="0"/>
              </a:spcBef>
              <a:spcAft>
                <a:spcPts val="1200"/>
              </a:spcAft>
              <a:buClr>
                <a:schemeClr val="bg1">
                  <a:lumMod val="65000"/>
                </a:schemeClr>
              </a:buClr>
              <a:buSzPct val="105000"/>
              <a:buFont typeface="Arial" panose="020B0604020202020204" pitchFamily="34" charset="0"/>
              <a:buChar char="•"/>
            </a:pPr>
            <a:r>
              <a:rPr lang="en-US" sz="1600" dirty="0">
                <a:solidFill>
                  <a:srgbClr val="7F7F7F"/>
                </a:solidFill>
                <a:latin typeface="Poppins" panose="00000500000000000000" pitchFamily="2" charset="0"/>
                <a:ea typeface="Roboto Light" panose="02000000000000000000" pitchFamily="2" charset="0"/>
                <a:cs typeface="Poppins" panose="00000500000000000000" pitchFamily="2" charset="0"/>
                <a:sym typeface="Calibri"/>
              </a:rPr>
              <a:t>Born of science</a:t>
            </a:r>
          </a:p>
          <a:p>
            <a:pPr marL="444500" lvl="0" indent="-342900" algn="l" rtl="0">
              <a:spcBef>
                <a:spcPts val="0"/>
              </a:spcBef>
              <a:spcAft>
                <a:spcPts val="1200"/>
              </a:spcAft>
              <a:buClr>
                <a:schemeClr val="bg1">
                  <a:lumMod val="65000"/>
                </a:schemeClr>
              </a:buClr>
              <a:buSzPct val="105000"/>
              <a:buFont typeface="Arial" panose="020B0604020202020204" pitchFamily="34" charset="0"/>
              <a:buChar char="•"/>
            </a:pPr>
            <a:r>
              <a:rPr lang="en-US" sz="1600" dirty="0">
                <a:solidFill>
                  <a:srgbClr val="7F7F7F"/>
                </a:solidFill>
                <a:latin typeface="Poppins" panose="00000500000000000000" pitchFamily="2" charset="0"/>
                <a:ea typeface="Roboto Light" panose="02000000000000000000" pitchFamily="2" charset="0"/>
                <a:cs typeface="Poppins" panose="00000500000000000000" pitchFamily="2" charset="0"/>
                <a:sym typeface="Calibri"/>
              </a:rPr>
              <a:t>UMass Chan</a:t>
            </a:r>
          </a:p>
          <a:p>
            <a:pPr marL="444500" lvl="0" indent="-342900" algn="l" rtl="0">
              <a:spcBef>
                <a:spcPts val="0"/>
              </a:spcBef>
              <a:spcAft>
                <a:spcPts val="1200"/>
              </a:spcAft>
              <a:buClr>
                <a:schemeClr val="bg1">
                  <a:lumMod val="65000"/>
                </a:schemeClr>
              </a:buClr>
              <a:buSzPct val="105000"/>
              <a:buFont typeface="Arial" panose="020B0604020202020204" pitchFamily="34" charset="0"/>
              <a:buChar char="•"/>
            </a:pPr>
            <a:r>
              <a:rPr lang="en-US" sz="1600" dirty="0">
                <a:solidFill>
                  <a:srgbClr val="7F7F7F"/>
                </a:solidFill>
                <a:latin typeface="Poppins" panose="00000500000000000000" pitchFamily="2" charset="0"/>
                <a:ea typeface="Roboto Light" panose="02000000000000000000" pitchFamily="2" charset="0"/>
                <a:cs typeface="Poppins" panose="00000500000000000000" pitchFamily="2" charset="0"/>
                <a:sym typeface="Calibri"/>
              </a:rPr>
              <a:t>Deep domain expertise</a:t>
            </a:r>
            <a:endParaRPr sz="1600" dirty="0">
              <a:solidFill>
                <a:schemeClr val="bg1"/>
              </a:solidFill>
              <a:latin typeface="Poppins" panose="00000500000000000000" pitchFamily="2" charset="0"/>
              <a:cs typeface="Poppins" panose="00000500000000000000" pitchFamily="2" charset="0"/>
              <a:sym typeface="Calibri"/>
            </a:endParaRPr>
          </a:p>
        </p:txBody>
      </p:sp>
      <p:sp>
        <p:nvSpPr>
          <p:cNvPr id="7" name="Google Shape;126;p6">
            <a:extLst>
              <a:ext uri="{FF2B5EF4-FFF2-40B4-BE49-F238E27FC236}">
                <a16:creationId xmlns:a16="http://schemas.microsoft.com/office/drawing/2014/main" id="{68BB5F9B-2D7E-A257-5D2A-53A7D93E12E5}"/>
              </a:ext>
            </a:extLst>
          </p:cNvPr>
          <p:cNvSpPr txBox="1"/>
          <p:nvPr/>
        </p:nvSpPr>
        <p:spPr>
          <a:xfrm>
            <a:off x="5109892" y="1445829"/>
            <a:ext cx="4479464" cy="1384964"/>
          </a:xfrm>
          <a:prstGeom prst="rect">
            <a:avLst/>
          </a:prstGeom>
          <a:noFill/>
          <a:ln>
            <a:noFill/>
          </a:ln>
        </p:spPr>
        <p:txBody>
          <a:bodyPr spcFirstLastPara="1" wrap="square" lIns="91425" tIns="91425" rIns="91425" bIns="91425" anchor="t" anchorCtr="0">
            <a:spAutoFit/>
          </a:bodyPr>
          <a:lstStyle/>
          <a:p>
            <a:pPr marL="444500" lvl="0" indent="-342900" algn="l" rtl="0">
              <a:spcBef>
                <a:spcPts val="0"/>
              </a:spcBef>
              <a:spcAft>
                <a:spcPts val="1200"/>
              </a:spcAft>
              <a:buClr>
                <a:schemeClr val="bg1">
                  <a:lumMod val="65000"/>
                </a:schemeClr>
              </a:buClr>
              <a:buSzPct val="105000"/>
              <a:buFont typeface="Arial" panose="020B0604020202020204" pitchFamily="34" charset="0"/>
              <a:buChar char="•"/>
            </a:pPr>
            <a:r>
              <a:rPr lang="en-US" sz="1600" dirty="0">
                <a:solidFill>
                  <a:srgbClr val="7F7F7F"/>
                </a:solidFill>
                <a:latin typeface="Poppins" panose="00000500000000000000" pitchFamily="2" charset="0"/>
                <a:ea typeface="Roboto Light" panose="02000000000000000000" pitchFamily="2" charset="0"/>
                <a:cs typeface="Poppins" panose="00000500000000000000" pitchFamily="2" charset="0"/>
                <a:sym typeface="Calibri"/>
              </a:rPr>
              <a:t>Shaped by thousands of interactions</a:t>
            </a:r>
          </a:p>
          <a:p>
            <a:pPr marL="444500" lvl="0" indent="-342900" algn="l" rtl="0">
              <a:spcBef>
                <a:spcPts val="0"/>
              </a:spcBef>
              <a:spcAft>
                <a:spcPts val="1200"/>
              </a:spcAft>
              <a:buClr>
                <a:schemeClr val="bg1">
                  <a:lumMod val="65000"/>
                </a:schemeClr>
              </a:buClr>
              <a:buSzPct val="105000"/>
              <a:buFont typeface="Arial" panose="020B0604020202020204" pitchFamily="34" charset="0"/>
              <a:buChar char="•"/>
            </a:pPr>
            <a:r>
              <a:rPr lang="en-US" sz="1600" dirty="0">
                <a:solidFill>
                  <a:srgbClr val="7F7F7F"/>
                </a:solidFill>
                <a:latin typeface="Poppins" panose="00000500000000000000" pitchFamily="2" charset="0"/>
                <a:ea typeface="Roboto Light" panose="02000000000000000000" pitchFamily="2" charset="0"/>
                <a:cs typeface="Poppins" panose="00000500000000000000" pitchFamily="2" charset="0"/>
                <a:sym typeface="Calibri"/>
              </a:rPr>
              <a:t>Rapidly expanding</a:t>
            </a:r>
          </a:p>
          <a:p>
            <a:pPr marL="444500" lvl="0" indent="-342900" algn="l" rtl="0">
              <a:spcBef>
                <a:spcPts val="0"/>
              </a:spcBef>
              <a:spcAft>
                <a:spcPts val="1200"/>
              </a:spcAft>
              <a:buClr>
                <a:schemeClr val="bg1">
                  <a:lumMod val="65000"/>
                </a:schemeClr>
              </a:buClr>
              <a:buSzPct val="105000"/>
              <a:buFont typeface="Arial" panose="020B0604020202020204" pitchFamily="34" charset="0"/>
              <a:buChar char="•"/>
            </a:pPr>
            <a:r>
              <a:rPr lang="en-US" sz="1600" dirty="0">
                <a:solidFill>
                  <a:srgbClr val="7F7F7F"/>
                </a:solidFill>
                <a:latin typeface="Poppins" panose="00000500000000000000" pitchFamily="2" charset="0"/>
                <a:ea typeface="Roboto Light" panose="02000000000000000000" pitchFamily="2" charset="0"/>
                <a:cs typeface="Poppins" panose="00000500000000000000" pitchFamily="2" charset="0"/>
                <a:sym typeface="Calibri"/>
              </a:rPr>
              <a:t>Power of community</a:t>
            </a:r>
            <a:endParaRPr sz="1600" dirty="0">
              <a:solidFill>
                <a:schemeClr val="bg1"/>
              </a:solidFill>
              <a:latin typeface="Poppins" panose="00000500000000000000" pitchFamily="2" charset="0"/>
              <a:cs typeface="Poppins" panose="00000500000000000000" pitchFamily="2" charset="0"/>
              <a:sym typeface="Calibri"/>
            </a:endParaRPr>
          </a:p>
        </p:txBody>
      </p:sp>
    </p:spTree>
    <p:extLst>
      <p:ext uri="{BB962C8B-B14F-4D97-AF65-F5344CB8AC3E}">
        <p14:creationId xmlns:p14="http://schemas.microsoft.com/office/powerpoint/2010/main" val="1560885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6268" y="818543"/>
            <a:ext cx="10590497" cy="4195481"/>
          </a:xfrm>
        </p:spPr>
        <p:txBody>
          <a:bodyPr/>
          <a:lstStyle/>
          <a:p>
            <a:pPr marL="50800" indent="0">
              <a:buNone/>
            </a:pPr>
            <a:r>
              <a:rPr lang="en-US" dirty="0"/>
              <a:t>Via Foundry empowers researchers by simplifying omics data processing, analysis with an intuitive web-based operating system that accelerates discoveries and supports collaboration in bioinformatics.</a:t>
            </a:r>
          </a:p>
          <a:p>
            <a:endParaRPr lang="en-US" dirty="0"/>
          </a:p>
        </p:txBody>
      </p:sp>
      <p:sp>
        <p:nvSpPr>
          <p:cNvPr id="6" name="TextBox 5">
            <a:extLst>
              <a:ext uri="{FF2B5EF4-FFF2-40B4-BE49-F238E27FC236}">
                <a16:creationId xmlns:a16="http://schemas.microsoft.com/office/drawing/2014/main" id="{CA505B69-5884-A842-B2AD-BE10A5693228}"/>
              </a:ext>
            </a:extLst>
          </p:cNvPr>
          <p:cNvSpPr txBox="1"/>
          <p:nvPr/>
        </p:nvSpPr>
        <p:spPr>
          <a:xfrm>
            <a:off x="1072905" y="2708559"/>
            <a:ext cx="5816016" cy="553998"/>
          </a:xfrm>
          <a:prstGeom prst="rect">
            <a:avLst/>
          </a:prstGeom>
          <a:noFill/>
        </p:spPr>
        <p:txBody>
          <a:bodyPr wrap="none" rtlCol="0">
            <a:spAutoFit/>
          </a:bodyPr>
          <a:lstStyle/>
          <a:p>
            <a:r>
              <a:rPr lang="en-US" sz="1600" dirty="0"/>
              <a:t>For all skill levels and areas to perform bioinformatics analysis</a:t>
            </a:r>
          </a:p>
          <a:p>
            <a:r>
              <a:rPr lang="en-US" dirty="0"/>
              <a:t> </a:t>
            </a:r>
          </a:p>
        </p:txBody>
      </p:sp>
      <p:pic>
        <p:nvPicPr>
          <p:cNvPr id="4" name="Picture 3" descr="A diagram of different types of science&#10;&#10;Description automatically generated">
            <a:extLst>
              <a:ext uri="{FF2B5EF4-FFF2-40B4-BE49-F238E27FC236}">
                <a16:creationId xmlns:a16="http://schemas.microsoft.com/office/drawing/2014/main" id="{D2E2408C-DF2C-D7AB-FBEA-170167FA42E4}"/>
              </a:ext>
            </a:extLst>
          </p:cNvPr>
          <p:cNvPicPr>
            <a:picLocks noChangeAspect="1"/>
          </p:cNvPicPr>
          <p:nvPr/>
        </p:nvPicPr>
        <p:blipFill>
          <a:blip r:embed="rId3"/>
          <a:stretch>
            <a:fillRect/>
          </a:stretch>
        </p:blipFill>
        <p:spPr>
          <a:xfrm>
            <a:off x="7414107" y="2566753"/>
            <a:ext cx="3931933" cy="3754958"/>
          </a:xfrm>
          <a:prstGeom prst="rect">
            <a:avLst/>
          </a:prstGeom>
        </p:spPr>
      </p:pic>
      <p:pic>
        <p:nvPicPr>
          <p:cNvPr id="10" name="Picture 9" descr="A group of people in karate uniforms&#10;&#10;Description automatically generated">
            <a:extLst>
              <a:ext uri="{FF2B5EF4-FFF2-40B4-BE49-F238E27FC236}">
                <a16:creationId xmlns:a16="http://schemas.microsoft.com/office/drawing/2014/main" id="{D65FCCB3-2915-3D0B-9852-CB8EB994A481}"/>
              </a:ext>
            </a:extLst>
          </p:cNvPr>
          <p:cNvPicPr>
            <a:picLocks noChangeAspect="1"/>
          </p:cNvPicPr>
          <p:nvPr/>
        </p:nvPicPr>
        <p:blipFill>
          <a:blip r:embed="rId4"/>
          <a:stretch>
            <a:fillRect/>
          </a:stretch>
        </p:blipFill>
        <p:spPr>
          <a:xfrm>
            <a:off x="1142180" y="3146273"/>
            <a:ext cx="5557017" cy="3175438"/>
          </a:xfrm>
          <a:prstGeom prst="rect">
            <a:avLst/>
          </a:prstGeom>
        </p:spPr>
      </p:pic>
      <p:pic>
        <p:nvPicPr>
          <p:cNvPr id="13" name="Google Shape;95;g16c601cbab4_0_189" descr="A picture containing graphical user interface&#10;&#10;Description automatically generated">
            <a:extLst>
              <a:ext uri="{FF2B5EF4-FFF2-40B4-BE49-F238E27FC236}">
                <a16:creationId xmlns:a16="http://schemas.microsoft.com/office/drawing/2014/main" id="{81289E39-6547-286C-5557-C0B540D4ECE1}"/>
              </a:ext>
            </a:extLst>
          </p:cNvPr>
          <p:cNvPicPr preferRelativeResize="0"/>
          <p:nvPr/>
        </p:nvPicPr>
        <p:blipFill rotWithShape="1">
          <a:blip r:embed="rId5">
            <a:alphaModFix/>
          </a:blip>
          <a:srcRect/>
          <a:stretch/>
        </p:blipFill>
        <p:spPr>
          <a:xfrm>
            <a:off x="221855" y="-348564"/>
            <a:ext cx="1828800" cy="1826064"/>
          </a:xfrm>
          <a:prstGeom prst="rect">
            <a:avLst/>
          </a:prstGeom>
          <a:noFill/>
          <a:ln>
            <a:noFill/>
          </a:ln>
        </p:spPr>
      </p:pic>
      <p:sp>
        <p:nvSpPr>
          <p:cNvPr id="2" name="Slide Number Placeholder 3">
            <a:extLst>
              <a:ext uri="{FF2B5EF4-FFF2-40B4-BE49-F238E27FC236}">
                <a16:creationId xmlns:a16="http://schemas.microsoft.com/office/drawing/2014/main" id="{0BF1838D-C5F2-F5E1-B062-AF7B1D44B380}"/>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194515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A6C2C00-C4DA-E886-54B7-DCECE67F4465}"/>
              </a:ext>
            </a:extLst>
          </p:cNvPr>
          <p:cNvGrpSpPr/>
          <p:nvPr/>
        </p:nvGrpSpPr>
        <p:grpSpPr>
          <a:xfrm>
            <a:off x="951674" y="2086124"/>
            <a:ext cx="10285616" cy="2105952"/>
            <a:chOff x="1843495" y="3060484"/>
            <a:chExt cx="8257042" cy="1365108"/>
          </a:xfrm>
        </p:grpSpPr>
        <p:pic>
          <p:nvPicPr>
            <p:cNvPr id="37" name="Picture 36">
              <a:extLst>
                <a:ext uri="{FF2B5EF4-FFF2-40B4-BE49-F238E27FC236}">
                  <a16:creationId xmlns:a16="http://schemas.microsoft.com/office/drawing/2014/main" id="{A6DA90B2-2577-874F-9841-B616F2578252}"/>
                </a:ext>
              </a:extLst>
            </p:cNvPr>
            <p:cNvPicPr>
              <a:picLocks noChangeAspect="1"/>
            </p:cNvPicPr>
            <p:nvPr/>
          </p:nvPicPr>
          <p:blipFill>
            <a:blip r:embed="rId3"/>
            <a:stretch>
              <a:fillRect/>
            </a:stretch>
          </p:blipFill>
          <p:spPr>
            <a:xfrm>
              <a:off x="8961214" y="3060484"/>
              <a:ext cx="1139323" cy="1139323"/>
            </a:xfrm>
            <a:prstGeom prst="rect">
              <a:avLst/>
            </a:prstGeom>
          </p:spPr>
        </p:pic>
        <p:pic>
          <p:nvPicPr>
            <p:cNvPr id="40" name="Picture 39">
              <a:extLst>
                <a:ext uri="{FF2B5EF4-FFF2-40B4-BE49-F238E27FC236}">
                  <a16:creationId xmlns:a16="http://schemas.microsoft.com/office/drawing/2014/main" id="{38694516-BB15-184C-A163-8930C91962D2}"/>
                </a:ext>
              </a:extLst>
            </p:cNvPr>
            <p:cNvPicPr>
              <a:picLocks noChangeAspect="1"/>
            </p:cNvPicPr>
            <p:nvPr/>
          </p:nvPicPr>
          <p:blipFill rotWithShape="1">
            <a:blip r:embed="rId4"/>
            <a:srcRect l="26431" t="20414" r="67723" b="51598"/>
            <a:stretch/>
          </p:blipFill>
          <p:spPr>
            <a:xfrm>
              <a:off x="4501048" y="3246803"/>
              <a:ext cx="1024662" cy="882979"/>
            </a:xfrm>
            <a:prstGeom prst="rect">
              <a:avLst/>
            </a:prstGeom>
          </p:spPr>
        </p:pic>
        <p:pic>
          <p:nvPicPr>
            <p:cNvPr id="41" name="Picture 40">
              <a:extLst>
                <a:ext uri="{FF2B5EF4-FFF2-40B4-BE49-F238E27FC236}">
                  <a16:creationId xmlns:a16="http://schemas.microsoft.com/office/drawing/2014/main" id="{E078998D-5E45-FB49-9E0F-5ECB02ECADE6}"/>
                </a:ext>
              </a:extLst>
            </p:cNvPr>
            <p:cNvPicPr>
              <a:picLocks noChangeAspect="1"/>
            </p:cNvPicPr>
            <p:nvPr/>
          </p:nvPicPr>
          <p:blipFill rotWithShape="1">
            <a:blip r:embed="rId4"/>
            <a:srcRect l="46952" t="18826" r="47042" b="53186"/>
            <a:stretch/>
          </p:blipFill>
          <p:spPr>
            <a:xfrm>
              <a:off x="6733886" y="3176664"/>
              <a:ext cx="1052636" cy="882979"/>
            </a:xfrm>
            <a:prstGeom prst="rect">
              <a:avLst/>
            </a:prstGeom>
          </p:spPr>
        </p:pic>
        <p:pic>
          <p:nvPicPr>
            <p:cNvPr id="42" name="Picture 41">
              <a:extLst>
                <a:ext uri="{FF2B5EF4-FFF2-40B4-BE49-F238E27FC236}">
                  <a16:creationId xmlns:a16="http://schemas.microsoft.com/office/drawing/2014/main" id="{1AAEC03B-1779-F34A-9E4B-433E065F0DD8}"/>
                </a:ext>
              </a:extLst>
            </p:cNvPr>
            <p:cNvPicPr>
              <a:picLocks noChangeAspect="1"/>
            </p:cNvPicPr>
            <p:nvPr/>
          </p:nvPicPr>
          <p:blipFill rotWithShape="1">
            <a:blip r:embed="rId4"/>
            <a:srcRect l="5525" t="17187" r="88852" b="54825"/>
            <a:stretch/>
          </p:blipFill>
          <p:spPr>
            <a:xfrm>
              <a:off x="2050655" y="3124258"/>
              <a:ext cx="985641" cy="882979"/>
            </a:xfrm>
            <a:prstGeom prst="rect">
              <a:avLst/>
            </a:prstGeom>
          </p:spPr>
        </p:pic>
        <p:sp>
          <p:nvSpPr>
            <p:cNvPr id="43" name="Rectangle 42">
              <a:extLst>
                <a:ext uri="{FF2B5EF4-FFF2-40B4-BE49-F238E27FC236}">
                  <a16:creationId xmlns:a16="http://schemas.microsoft.com/office/drawing/2014/main" id="{761186C4-FAA3-7949-8EB0-5F4254211402}"/>
                </a:ext>
              </a:extLst>
            </p:cNvPr>
            <p:cNvSpPr/>
            <p:nvPr/>
          </p:nvSpPr>
          <p:spPr>
            <a:xfrm>
              <a:off x="1843495" y="4186186"/>
              <a:ext cx="1640993" cy="239406"/>
            </a:xfrm>
            <a:prstGeom prst="rect">
              <a:avLst/>
            </a:prstGeom>
          </p:spPr>
          <p:txBody>
            <a:bodyPr wrap="none" lIns="91440" tIns="45720" rIns="91440" bIns="45720" anchor="t">
              <a:spAutoFit/>
            </a:bodyPr>
            <a:lstStyle/>
            <a:p>
              <a:r>
                <a:rPr lang="en-US" sz="1800" dirty="0"/>
                <a:t>Sample Collection</a:t>
              </a:r>
            </a:p>
          </p:txBody>
        </p:sp>
        <p:sp>
          <p:nvSpPr>
            <p:cNvPr id="44" name="Rectangle 43">
              <a:extLst>
                <a:ext uri="{FF2B5EF4-FFF2-40B4-BE49-F238E27FC236}">
                  <a16:creationId xmlns:a16="http://schemas.microsoft.com/office/drawing/2014/main" id="{A1E06FEE-9D11-BA4B-81BD-127637866F1B}"/>
                </a:ext>
              </a:extLst>
            </p:cNvPr>
            <p:cNvSpPr/>
            <p:nvPr/>
          </p:nvSpPr>
          <p:spPr>
            <a:xfrm>
              <a:off x="4189265" y="4186186"/>
              <a:ext cx="1126252" cy="239406"/>
            </a:xfrm>
            <a:prstGeom prst="rect">
              <a:avLst/>
            </a:prstGeom>
          </p:spPr>
          <p:txBody>
            <a:bodyPr wrap="none">
              <a:spAutoFit/>
            </a:bodyPr>
            <a:lstStyle/>
            <a:p>
              <a:r>
                <a:rPr lang="en-US" sz="1800" dirty="0"/>
                <a:t>Sequencing</a:t>
              </a:r>
            </a:p>
          </p:txBody>
        </p:sp>
        <p:sp>
          <p:nvSpPr>
            <p:cNvPr id="45" name="Rectangle 44">
              <a:extLst>
                <a:ext uri="{FF2B5EF4-FFF2-40B4-BE49-F238E27FC236}">
                  <a16:creationId xmlns:a16="http://schemas.microsoft.com/office/drawing/2014/main" id="{C7E6E587-A7B2-BA4D-849F-D57A5FD39389}"/>
                </a:ext>
              </a:extLst>
            </p:cNvPr>
            <p:cNvSpPr/>
            <p:nvPr/>
          </p:nvSpPr>
          <p:spPr>
            <a:xfrm>
              <a:off x="6466033" y="4186186"/>
              <a:ext cx="1507161" cy="239406"/>
            </a:xfrm>
            <a:prstGeom prst="rect">
              <a:avLst/>
            </a:prstGeom>
          </p:spPr>
          <p:txBody>
            <a:bodyPr wrap="none">
              <a:spAutoFit/>
            </a:bodyPr>
            <a:lstStyle/>
            <a:p>
              <a:r>
                <a:rPr lang="en-US" sz="1800" dirty="0"/>
                <a:t>Data Processing</a:t>
              </a:r>
            </a:p>
          </p:txBody>
        </p:sp>
        <p:sp>
          <p:nvSpPr>
            <p:cNvPr id="46" name="Rectangle 45">
              <a:extLst>
                <a:ext uri="{FF2B5EF4-FFF2-40B4-BE49-F238E27FC236}">
                  <a16:creationId xmlns:a16="http://schemas.microsoft.com/office/drawing/2014/main" id="{B6FEB249-2D46-704B-9905-F25782573EB6}"/>
                </a:ext>
              </a:extLst>
            </p:cNvPr>
            <p:cNvSpPr/>
            <p:nvPr/>
          </p:nvSpPr>
          <p:spPr>
            <a:xfrm>
              <a:off x="9000988" y="4186186"/>
              <a:ext cx="837998" cy="239406"/>
            </a:xfrm>
            <a:prstGeom prst="rect">
              <a:avLst/>
            </a:prstGeom>
          </p:spPr>
          <p:txBody>
            <a:bodyPr wrap="none">
              <a:spAutoFit/>
            </a:bodyPr>
            <a:lstStyle/>
            <a:p>
              <a:r>
                <a:rPr lang="en-US" sz="1800" dirty="0"/>
                <a:t>Analysis</a:t>
              </a:r>
            </a:p>
          </p:txBody>
        </p:sp>
        <p:sp>
          <p:nvSpPr>
            <p:cNvPr id="48" name="Right Arrow 47">
              <a:extLst>
                <a:ext uri="{FF2B5EF4-FFF2-40B4-BE49-F238E27FC236}">
                  <a16:creationId xmlns:a16="http://schemas.microsoft.com/office/drawing/2014/main" id="{9E143870-8299-1B4B-891B-7D5586ECA62A}"/>
                </a:ext>
              </a:extLst>
            </p:cNvPr>
            <p:cNvSpPr/>
            <p:nvPr/>
          </p:nvSpPr>
          <p:spPr>
            <a:xfrm>
              <a:off x="3517393" y="3425517"/>
              <a:ext cx="574144" cy="423735"/>
            </a:xfrm>
            <a:prstGeom prst="rightArrow">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ight Arrow 49">
              <a:extLst>
                <a:ext uri="{FF2B5EF4-FFF2-40B4-BE49-F238E27FC236}">
                  <a16:creationId xmlns:a16="http://schemas.microsoft.com/office/drawing/2014/main" id="{8E2161C7-AB2C-8B43-983B-09406E36ED27}"/>
                </a:ext>
              </a:extLst>
            </p:cNvPr>
            <p:cNvSpPr/>
            <p:nvPr/>
          </p:nvSpPr>
          <p:spPr>
            <a:xfrm>
              <a:off x="5852878" y="3425517"/>
              <a:ext cx="574144" cy="423735"/>
            </a:xfrm>
            <a:prstGeom prst="rightArrow">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ight Arrow 50">
              <a:extLst>
                <a:ext uri="{FF2B5EF4-FFF2-40B4-BE49-F238E27FC236}">
                  <a16:creationId xmlns:a16="http://schemas.microsoft.com/office/drawing/2014/main" id="{5783EBE1-3061-E94C-A7C4-D1E8EA818AF0}"/>
                </a:ext>
              </a:extLst>
            </p:cNvPr>
            <p:cNvSpPr/>
            <p:nvPr/>
          </p:nvSpPr>
          <p:spPr>
            <a:xfrm>
              <a:off x="8078685" y="3427314"/>
              <a:ext cx="574144" cy="423735"/>
            </a:xfrm>
            <a:prstGeom prst="rightArrow">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oogle Shape;95;g16c601cbab4_0_189" descr="A picture containing graphical user interface&#10;&#10;Description automatically generated">
            <a:extLst>
              <a:ext uri="{FF2B5EF4-FFF2-40B4-BE49-F238E27FC236}">
                <a16:creationId xmlns:a16="http://schemas.microsoft.com/office/drawing/2014/main" id="{0749D28B-277B-0ECE-4F49-F7AC7483B9E8}"/>
              </a:ext>
            </a:extLst>
          </p:cNvPr>
          <p:cNvPicPr preferRelativeResize="0"/>
          <p:nvPr/>
        </p:nvPicPr>
        <p:blipFill rotWithShape="1">
          <a:blip r:embed="rId5">
            <a:alphaModFix/>
          </a:blip>
          <a:srcRect/>
          <a:stretch/>
        </p:blipFill>
        <p:spPr>
          <a:xfrm>
            <a:off x="221855" y="-348564"/>
            <a:ext cx="1828800" cy="1826064"/>
          </a:xfrm>
          <a:prstGeom prst="rect">
            <a:avLst/>
          </a:prstGeom>
          <a:noFill/>
          <a:ln>
            <a:noFill/>
          </a:ln>
        </p:spPr>
      </p:pic>
      <p:sp>
        <p:nvSpPr>
          <p:cNvPr id="8" name="Google Shape;96;g16c601cbab4_0_189">
            <a:extLst>
              <a:ext uri="{FF2B5EF4-FFF2-40B4-BE49-F238E27FC236}">
                <a16:creationId xmlns:a16="http://schemas.microsoft.com/office/drawing/2014/main" id="{23313594-9330-AB22-28B2-A9054B7A5F48}"/>
              </a:ext>
            </a:extLst>
          </p:cNvPr>
          <p:cNvSpPr txBox="1"/>
          <p:nvPr/>
        </p:nvSpPr>
        <p:spPr>
          <a:xfrm>
            <a:off x="1487670" y="287622"/>
            <a:ext cx="9224398" cy="487465"/>
          </a:xfrm>
          <a:prstGeom prst="rect">
            <a:avLst/>
          </a:prstGeom>
          <a:noFill/>
          <a:ln>
            <a:noFill/>
          </a:ln>
        </p:spPr>
        <p:txBody>
          <a:bodyPr spcFirstLastPara="1" wrap="square" lIns="91425" tIns="45700" rIns="91425" bIns="45700" anchor="t" anchorCtr="0">
            <a:spAutoFit/>
          </a:bodyPr>
          <a:lstStyle/>
          <a:p>
            <a:pPr algn="ctr">
              <a:lnSpc>
                <a:spcPct val="107000"/>
              </a:lnSpc>
              <a:buClr>
                <a:srgbClr val="1A1A1A"/>
              </a:buClr>
              <a:buSzPts val="2400"/>
            </a:pPr>
            <a:r>
              <a:rPr lang="en-US" sz="2400" dirty="0">
                <a:solidFill>
                  <a:srgbClr val="7F7F7F"/>
                </a:solidFill>
                <a:latin typeface="Proxima Nova Rg"/>
                <a:sym typeface="Proxima Nova"/>
              </a:rPr>
              <a:t>Sequencing Analysis:  </a:t>
            </a:r>
            <a:r>
              <a:rPr lang="en-US" sz="2400" dirty="0">
                <a:solidFill>
                  <a:srgbClr val="7F7F7F"/>
                </a:solidFill>
                <a:sym typeface="Proxima Nova"/>
              </a:rPr>
              <a:t>A Simplified View </a:t>
            </a:r>
            <a:endParaRPr sz="2400" dirty="0">
              <a:solidFill>
                <a:srgbClr val="7F7F7F"/>
              </a:solidFill>
              <a:latin typeface="Proxima Nova Rg"/>
            </a:endParaRPr>
          </a:p>
        </p:txBody>
      </p:sp>
      <p:sp>
        <p:nvSpPr>
          <p:cNvPr id="2" name="Slide Number Placeholder 3">
            <a:extLst>
              <a:ext uri="{FF2B5EF4-FFF2-40B4-BE49-F238E27FC236}">
                <a16:creationId xmlns:a16="http://schemas.microsoft.com/office/drawing/2014/main" id="{E19A6AFC-3E10-740B-2D03-B27A73B0FF9E}"/>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3697398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12FD9-9A22-6046-A3E8-9CF4DF86D88B}"/>
              </a:ext>
            </a:extLst>
          </p:cNvPr>
          <p:cNvPicPr>
            <a:picLocks noChangeAspect="1"/>
          </p:cNvPicPr>
          <p:nvPr/>
        </p:nvPicPr>
        <p:blipFill rotWithShape="1">
          <a:blip r:embed="rId3"/>
          <a:srcRect l="51343" t="72715" r="26069" b="6581"/>
          <a:stretch/>
        </p:blipFill>
        <p:spPr>
          <a:xfrm>
            <a:off x="9601889" y="3387558"/>
            <a:ext cx="897890" cy="822960"/>
          </a:xfrm>
          <a:prstGeom prst="rect">
            <a:avLst/>
          </a:prstGeom>
        </p:spPr>
      </p:pic>
      <p:pic>
        <p:nvPicPr>
          <p:cNvPr id="6" name="Picture 5">
            <a:extLst>
              <a:ext uri="{FF2B5EF4-FFF2-40B4-BE49-F238E27FC236}">
                <a16:creationId xmlns:a16="http://schemas.microsoft.com/office/drawing/2014/main" id="{ACE7298C-600D-1248-93C8-863A1858EFF6}"/>
              </a:ext>
            </a:extLst>
          </p:cNvPr>
          <p:cNvPicPr>
            <a:picLocks noChangeAspect="1"/>
          </p:cNvPicPr>
          <p:nvPr/>
        </p:nvPicPr>
        <p:blipFill rotWithShape="1">
          <a:blip r:embed="rId3"/>
          <a:srcRect l="75782" t="72907" r="1630" b="6678"/>
          <a:stretch/>
        </p:blipFill>
        <p:spPr>
          <a:xfrm>
            <a:off x="9613319" y="4754880"/>
            <a:ext cx="897890" cy="811530"/>
          </a:xfrm>
          <a:prstGeom prst="rect">
            <a:avLst/>
          </a:prstGeom>
        </p:spPr>
      </p:pic>
      <p:pic>
        <p:nvPicPr>
          <p:cNvPr id="7" name="Picture 6">
            <a:extLst>
              <a:ext uri="{FF2B5EF4-FFF2-40B4-BE49-F238E27FC236}">
                <a16:creationId xmlns:a16="http://schemas.microsoft.com/office/drawing/2014/main" id="{59E2E6F3-6D39-A943-A2AF-AC133A94A2BF}"/>
              </a:ext>
            </a:extLst>
          </p:cNvPr>
          <p:cNvPicPr>
            <a:picLocks noChangeAspect="1"/>
          </p:cNvPicPr>
          <p:nvPr/>
        </p:nvPicPr>
        <p:blipFill rotWithShape="1">
          <a:blip r:embed="rId3"/>
          <a:srcRect l="2925" t="3834" r="74487" b="74313"/>
          <a:stretch/>
        </p:blipFill>
        <p:spPr>
          <a:xfrm>
            <a:off x="9610272" y="1920240"/>
            <a:ext cx="897890" cy="868680"/>
          </a:xfrm>
          <a:prstGeom prst="rect">
            <a:avLst/>
          </a:prstGeom>
        </p:spPr>
      </p:pic>
      <p:pic>
        <p:nvPicPr>
          <p:cNvPr id="4" name="Google Shape;95;g16c601cbab4_0_189" descr="A picture containing graphical user interface&#10;&#10;Description automatically generated">
            <a:extLst>
              <a:ext uri="{FF2B5EF4-FFF2-40B4-BE49-F238E27FC236}">
                <a16:creationId xmlns:a16="http://schemas.microsoft.com/office/drawing/2014/main" id="{F5661BC0-7998-63F9-00FB-C010938DE488}"/>
              </a:ext>
            </a:extLst>
          </p:cNvPr>
          <p:cNvPicPr preferRelativeResize="0"/>
          <p:nvPr/>
        </p:nvPicPr>
        <p:blipFill rotWithShape="1">
          <a:blip r:embed="rId4">
            <a:alphaModFix/>
          </a:blip>
          <a:srcRect/>
          <a:stretch/>
        </p:blipFill>
        <p:spPr>
          <a:xfrm>
            <a:off x="221855" y="-348564"/>
            <a:ext cx="1828800" cy="1826064"/>
          </a:xfrm>
          <a:prstGeom prst="rect">
            <a:avLst/>
          </a:prstGeom>
          <a:noFill/>
          <a:ln>
            <a:noFill/>
          </a:ln>
        </p:spPr>
      </p:pic>
      <p:sp>
        <p:nvSpPr>
          <p:cNvPr id="10" name="Google Shape;96;g16c601cbab4_0_189">
            <a:extLst>
              <a:ext uri="{FF2B5EF4-FFF2-40B4-BE49-F238E27FC236}">
                <a16:creationId xmlns:a16="http://schemas.microsoft.com/office/drawing/2014/main" id="{9B0D44B0-E3A5-6272-CCBE-F37E253F24C1}"/>
              </a:ext>
            </a:extLst>
          </p:cNvPr>
          <p:cNvSpPr txBox="1"/>
          <p:nvPr/>
        </p:nvSpPr>
        <p:spPr>
          <a:xfrm>
            <a:off x="-7239" y="2521228"/>
            <a:ext cx="3931057" cy="127781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1A1A1A"/>
              </a:buClr>
              <a:buSzPts val="2400"/>
              <a:buFont typeface="Proxima Nova"/>
              <a:buNone/>
            </a:pPr>
            <a:r>
              <a:rPr lang="en-US" sz="2400" dirty="0">
                <a:solidFill>
                  <a:srgbClr val="7F7F7F"/>
                </a:solidFill>
                <a:latin typeface="Proxima Nova Rg"/>
                <a:sym typeface="Proxima Nova"/>
              </a:rPr>
              <a:t>Challenges in study tracking from</a:t>
            </a:r>
          </a:p>
          <a:p>
            <a:pPr marL="0" marR="0" lvl="0" indent="0" algn="ctr" rtl="0">
              <a:lnSpc>
                <a:spcPct val="107000"/>
              </a:lnSpc>
              <a:spcBef>
                <a:spcPts val="0"/>
              </a:spcBef>
              <a:spcAft>
                <a:spcPts val="0"/>
              </a:spcAft>
              <a:buClr>
                <a:srgbClr val="1A1A1A"/>
              </a:buClr>
              <a:buSzPts val="2400"/>
              <a:buFont typeface="Proxima Nova"/>
              <a:buNone/>
            </a:pPr>
            <a:r>
              <a:rPr lang="en-US" sz="2400" dirty="0">
                <a:solidFill>
                  <a:srgbClr val="7F7F7F"/>
                </a:solidFill>
                <a:latin typeface="Proxima Nova Rg"/>
                <a:sym typeface="Proxima Nova"/>
              </a:rPr>
              <a:t>beginning to the end</a:t>
            </a:r>
            <a:endParaRPr sz="2400" dirty="0">
              <a:solidFill>
                <a:srgbClr val="7F7F7F"/>
              </a:solidFill>
              <a:latin typeface="Proxima Nova Rg"/>
            </a:endParaRPr>
          </a:p>
        </p:txBody>
      </p:sp>
      <p:pic>
        <p:nvPicPr>
          <p:cNvPr id="14" name="Content Placeholder 13" descr="A screenshot of a diagram&#10;&#10;Description automatically generated">
            <a:extLst>
              <a:ext uri="{FF2B5EF4-FFF2-40B4-BE49-F238E27FC236}">
                <a16:creationId xmlns:a16="http://schemas.microsoft.com/office/drawing/2014/main" id="{5EBC3009-6517-53FE-9FE1-8889E12C6FCD}"/>
              </a:ext>
            </a:extLst>
          </p:cNvPr>
          <p:cNvPicPr>
            <a:picLocks noGrp="1" noChangeAspect="1"/>
          </p:cNvPicPr>
          <p:nvPr>
            <p:ph idx="1"/>
          </p:nvPr>
        </p:nvPicPr>
        <p:blipFill>
          <a:blip r:embed="rId5"/>
          <a:stretch>
            <a:fillRect/>
          </a:stretch>
        </p:blipFill>
        <p:spPr>
          <a:xfrm>
            <a:off x="3661491" y="-352098"/>
            <a:ext cx="5614179" cy="7224919"/>
          </a:xfrm>
        </p:spPr>
      </p:pic>
      <p:sp>
        <p:nvSpPr>
          <p:cNvPr id="2" name="Slide Number Placeholder 3">
            <a:extLst>
              <a:ext uri="{FF2B5EF4-FFF2-40B4-BE49-F238E27FC236}">
                <a16:creationId xmlns:a16="http://schemas.microsoft.com/office/drawing/2014/main" id="{77B3B0C5-0536-939A-82DA-4C551A9A9BCF}"/>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55452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D4CD675-B32A-3C4F-8524-72FC133C4705}"/>
              </a:ext>
            </a:extLst>
          </p:cNvPr>
          <p:cNvSpPr txBox="1"/>
          <p:nvPr/>
        </p:nvSpPr>
        <p:spPr>
          <a:xfrm>
            <a:off x="9633544" y="6512678"/>
            <a:ext cx="2468946" cy="261610"/>
          </a:xfrm>
          <a:prstGeom prst="rect">
            <a:avLst/>
          </a:prstGeom>
          <a:noFill/>
        </p:spPr>
        <p:txBody>
          <a:bodyPr wrap="none" rtlCol="0">
            <a:spAutoFit/>
          </a:bodyPr>
          <a:lstStyle/>
          <a:p>
            <a:r>
              <a:rPr lang="en-US" sz="1100" dirty="0"/>
              <a:t>Kim </a:t>
            </a:r>
            <a:r>
              <a:rPr lang="en-US" sz="1100" i="1" dirty="0"/>
              <a:t>et. al, Jul 2018, Giga Science </a:t>
            </a:r>
          </a:p>
        </p:txBody>
      </p:sp>
      <p:pic>
        <p:nvPicPr>
          <p:cNvPr id="3" name="Google Shape;95;g16c601cbab4_0_189" descr="A picture containing graphical user interface&#10;&#10;Description automatically generated">
            <a:extLst>
              <a:ext uri="{FF2B5EF4-FFF2-40B4-BE49-F238E27FC236}">
                <a16:creationId xmlns:a16="http://schemas.microsoft.com/office/drawing/2014/main" id="{36F76BF4-7EBC-82BA-3392-898B681EFD5D}"/>
              </a:ext>
            </a:extLst>
          </p:cNvPr>
          <p:cNvPicPr preferRelativeResize="0"/>
          <p:nvPr/>
        </p:nvPicPr>
        <p:blipFill rotWithShape="1">
          <a:blip r:embed="rId3">
            <a:alphaModFix/>
          </a:blip>
          <a:srcRect/>
          <a:stretch/>
        </p:blipFill>
        <p:spPr>
          <a:xfrm>
            <a:off x="221855" y="-348564"/>
            <a:ext cx="1828800" cy="1826064"/>
          </a:xfrm>
          <a:prstGeom prst="rect">
            <a:avLst/>
          </a:prstGeom>
          <a:noFill/>
          <a:ln>
            <a:noFill/>
          </a:ln>
        </p:spPr>
      </p:pic>
      <p:pic>
        <p:nvPicPr>
          <p:cNvPr id="9" name="Content Placeholder 8" descr="A cartoon of a boat and a paper boat&#10;&#10;Description automatically generated">
            <a:extLst>
              <a:ext uri="{FF2B5EF4-FFF2-40B4-BE49-F238E27FC236}">
                <a16:creationId xmlns:a16="http://schemas.microsoft.com/office/drawing/2014/main" id="{9167838B-C650-9E21-BB73-14E1AEFA293F}"/>
              </a:ext>
            </a:extLst>
          </p:cNvPr>
          <p:cNvPicPr>
            <a:picLocks noGrp="1" noChangeAspect="1"/>
          </p:cNvPicPr>
          <p:nvPr>
            <p:ph idx="1"/>
          </p:nvPr>
        </p:nvPicPr>
        <p:blipFill>
          <a:blip r:embed="rId4"/>
          <a:stretch>
            <a:fillRect/>
          </a:stretch>
        </p:blipFill>
        <p:spPr>
          <a:xfrm>
            <a:off x="2484531" y="830335"/>
            <a:ext cx="7955280" cy="5682343"/>
          </a:xfrm>
        </p:spPr>
      </p:pic>
      <p:pic>
        <p:nvPicPr>
          <p:cNvPr id="13" name="Picture 12" descr="A diagram of a method&#10;&#10;Description automatically generated">
            <a:extLst>
              <a:ext uri="{FF2B5EF4-FFF2-40B4-BE49-F238E27FC236}">
                <a16:creationId xmlns:a16="http://schemas.microsoft.com/office/drawing/2014/main" id="{618CAB97-2FC5-4939-EC9C-A058E0F9B068}"/>
              </a:ext>
            </a:extLst>
          </p:cNvPr>
          <p:cNvPicPr>
            <a:picLocks noChangeAspect="1"/>
          </p:cNvPicPr>
          <p:nvPr/>
        </p:nvPicPr>
        <p:blipFill>
          <a:blip r:embed="rId5"/>
          <a:stretch>
            <a:fillRect/>
          </a:stretch>
        </p:blipFill>
        <p:spPr>
          <a:xfrm>
            <a:off x="2484531" y="829422"/>
            <a:ext cx="7956559" cy="5683256"/>
          </a:xfrm>
          <a:prstGeom prst="rect">
            <a:avLst/>
          </a:prstGeom>
        </p:spPr>
      </p:pic>
      <p:sp>
        <p:nvSpPr>
          <p:cNvPr id="2" name="Slide Number Placeholder 3">
            <a:extLst>
              <a:ext uri="{FF2B5EF4-FFF2-40B4-BE49-F238E27FC236}">
                <a16:creationId xmlns:a16="http://schemas.microsoft.com/office/drawing/2014/main" id="{781E137C-81AE-A546-56FD-607102F66E13}"/>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3830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B41F3-BA3C-E34D-8D5D-542F3C3FAAA7}"/>
              </a:ext>
            </a:extLst>
          </p:cNvPr>
          <p:cNvPicPr>
            <a:picLocks noChangeAspect="1"/>
          </p:cNvPicPr>
          <p:nvPr/>
        </p:nvPicPr>
        <p:blipFill rotWithShape="1">
          <a:blip r:embed="rId3"/>
          <a:srcRect t="35983"/>
          <a:stretch/>
        </p:blipFill>
        <p:spPr>
          <a:xfrm>
            <a:off x="3015496" y="4202299"/>
            <a:ext cx="3240606" cy="2404110"/>
          </a:xfrm>
          <a:prstGeom prst="rect">
            <a:avLst/>
          </a:prstGeom>
        </p:spPr>
      </p:pic>
      <p:pic>
        <p:nvPicPr>
          <p:cNvPr id="6" name="Picture 5">
            <a:extLst>
              <a:ext uri="{FF2B5EF4-FFF2-40B4-BE49-F238E27FC236}">
                <a16:creationId xmlns:a16="http://schemas.microsoft.com/office/drawing/2014/main" id="{72401C2A-0B5C-C845-BE26-248598893E89}"/>
              </a:ext>
            </a:extLst>
          </p:cNvPr>
          <p:cNvPicPr>
            <a:picLocks noChangeAspect="1"/>
          </p:cNvPicPr>
          <p:nvPr/>
        </p:nvPicPr>
        <p:blipFill rotWithShape="1">
          <a:blip r:embed="rId4"/>
          <a:srcRect b="28309"/>
          <a:stretch/>
        </p:blipFill>
        <p:spPr>
          <a:xfrm>
            <a:off x="114725" y="1251894"/>
            <a:ext cx="3420956" cy="2847975"/>
          </a:xfrm>
          <a:prstGeom prst="rect">
            <a:avLst/>
          </a:prstGeom>
        </p:spPr>
      </p:pic>
      <p:cxnSp>
        <p:nvCxnSpPr>
          <p:cNvPr id="12" name="Straight Arrow Connector 11">
            <a:extLst>
              <a:ext uri="{FF2B5EF4-FFF2-40B4-BE49-F238E27FC236}">
                <a16:creationId xmlns:a16="http://schemas.microsoft.com/office/drawing/2014/main" id="{7F72CF19-1AB6-5F4B-9380-8092C01CB495}"/>
              </a:ext>
            </a:extLst>
          </p:cNvPr>
          <p:cNvCxnSpPr>
            <a:cxnSpLocks/>
          </p:cNvCxnSpPr>
          <p:nvPr/>
        </p:nvCxnSpPr>
        <p:spPr>
          <a:xfrm>
            <a:off x="1728682" y="4053900"/>
            <a:ext cx="1264367" cy="7403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4607459E-574F-904A-8C0A-0639703FDA56}"/>
              </a:ext>
            </a:extLst>
          </p:cNvPr>
          <p:cNvPicPr>
            <a:picLocks noChangeAspect="1"/>
          </p:cNvPicPr>
          <p:nvPr/>
        </p:nvPicPr>
        <p:blipFill rotWithShape="1">
          <a:blip r:embed="rId5"/>
          <a:srcRect l="8450"/>
          <a:stretch/>
        </p:blipFill>
        <p:spPr>
          <a:xfrm>
            <a:off x="7158821" y="3394487"/>
            <a:ext cx="1499870" cy="2260600"/>
          </a:xfrm>
          <a:prstGeom prst="rect">
            <a:avLst/>
          </a:prstGeom>
        </p:spPr>
      </p:pic>
      <p:pic>
        <p:nvPicPr>
          <p:cNvPr id="14" name="Picture 13">
            <a:extLst>
              <a:ext uri="{FF2B5EF4-FFF2-40B4-BE49-F238E27FC236}">
                <a16:creationId xmlns:a16="http://schemas.microsoft.com/office/drawing/2014/main" id="{2601E370-D7D3-594E-AAF4-14DB491B28BB}"/>
              </a:ext>
            </a:extLst>
          </p:cNvPr>
          <p:cNvPicPr>
            <a:picLocks noChangeAspect="1"/>
          </p:cNvPicPr>
          <p:nvPr/>
        </p:nvPicPr>
        <p:blipFill>
          <a:blip r:embed="rId6"/>
          <a:stretch>
            <a:fillRect/>
          </a:stretch>
        </p:blipFill>
        <p:spPr>
          <a:xfrm>
            <a:off x="7160992" y="5615088"/>
            <a:ext cx="4330700" cy="1016852"/>
          </a:xfrm>
          <a:prstGeom prst="rect">
            <a:avLst/>
          </a:prstGeom>
        </p:spPr>
      </p:pic>
      <p:pic>
        <p:nvPicPr>
          <p:cNvPr id="22" name="Picture 21">
            <a:extLst>
              <a:ext uri="{FF2B5EF4-FFF2-40B4-BE49-F238E27FC236}">
                <a16:creationId xmlns:a16="http://schemas.microsoft.com/office/drawing/2014/main" id="{773E512E-2C07-AF48-8B8A-B66F6964BA48}"/>
              </a:ext>
            </a:extLst>
          </p:cNvPr>
          <p:cNvPicPr>
            <a:picLocks noChangeAspect="1"/>
          </p:cNvPicPr>
          <p:nvPr/>
        </p:nvPicPr>
        <p:blipFill>
          <a:blip r:embed="rId7"/>
          <a:stretch>
            <a:fillRect/>
          </a:stretch>
        </p:blipFill>
        <p:spPr>
          <a:xfrm>
            <a:off x="8757920" y="3636235"/>
            <a:ext cx="3309619" cy="1414110"/>
          </a:xfrm>
          <a:prstGeom prst="rect">
            <a:avLst/>
          </a:prstGeom>
        </p:spPr>
      </p:pic>
      <p:cxnSp>
        <p:nvCxnSpPr>
          <p:cNvPr id="17" name="Straight Arrow Connector 16">
            <a:extLst>
              <a:ext uri="{FF2B5EF4-FFF2-40B4-BE49-F238E27FC236}">
                <a16:creationId xmlns:a16="http://schemas.microsoft.com/office/drawing/2014/main" id="{71BE9CE5-9EF1-464E-A839-4085EE731889}"/>
              </a:ext>
            </a:extLst>
          </p:cNvPr>
          <p:cNvCxnSpPr>
            <a:cxnSpLocks/>
          </p:cNvCxnSpPr>
          <p:nvPr/>
        </p:nvCxnSpPr>
        <p:spPr>
          <a:xfrm flipV="1">
            <a:off x="6228080" y="4373275"/>
            <a:ext cx="914399" cy="6181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19D4B4D2-D6CF-534A-8B3F-C7273D2EBC1E}"/>
              </a:ext>
            </a:extLst>
          </p:cNvPr>
          <p:cNvPicPr>
            <a:picLocks noChangeAspect="1"/>
          </p:cNvPicPr>
          <p:nvPr/>
        </p:nvPicPr>
        <p:blipFill rotWithShape="1">
          <a:blip r:embed="rId8"/>
          <a:srcRect l="2360" t="56046" r="26661"/>
          <a:stretch/>
        </p:blipFill>
        <p:spPr>
          <a:xfrm>
            <a:off x="6904304" y="1064109"/>
            <a:ext cx="5287696" cy="1683902"/>
          </a:xfrm>
          <a:prstGeom prst="rect">
            <a:avLst/>
          </a:prstGeom>
        </p:spPr>
      </p:pic>
      <p:cxnSp>
        <p:nvCxnSpPr>
          <p:cNvPr id="25" name="Straight Arrow Connector 24">
            <a:extLst>
              <a:ext uri="{FF2B5EF4-FFF2-40B4-BE49-F238E27FC236}">
                <a16:creationId xmlns:a16="http://schemas.microsoft.com/office/drawing/2014/main" id="{748CDD5C-41B2-324B-B34B-3891FB022ACA}"/>
              </a:ext>
            </a:extLst>
          </p:cNvPr>
          <p:cNvCxnSpPr>
            <a:cxnSpLocks/>
          </p:cNvCxnSpPr>
          <p:nvPr/>
        </p:nvCxnSpPr>
        <p:spPr>
          <a:xfrm flipH="1" flipV="1">
            <a:off x="9154160" y="2084705"/>
            <a:ext cx="1249680" cy="15077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2DD48D0A-9533-0146-914C-20A1F13B19C0}"/>
              </a:ext>
            </a:extLst>
          </p:cNvPr>
          <p:cNvPicPr>
            <a:picLocks noChangeAspect="1"/>
          </p:cNvPicPr>
          <p:nvPr/>
        </p:nvPicPr>
        <p:blipFill>
          <a:blip r:embed="rId9"/>
          <a:stretch>
            <a:fillRect/>
          </a:stretch>
        </p:blipFill>
        <p:spPr>
          <a:xfrm>
            <a:off x="3820026" y="1196769"/>
            <a:ext cx="3061606" cy="2876938"/>
          </a:xfrm>
          <a:prstGeom prst="rect">
            <a:avLst/>
          </a:prstGeom>
        </p:spPr>
      </p:pic>
      <p:cxnSp>
        <p:nvCxnSpPr>
          <p:cNvPr id="29" name="Straight Arrow Connector 28">
            <a:extLst>
              <a:ext uri="{FF2B5EF4-FFF2-40B4-BE49-F238E27FC236}">
                <a16:creationId xmlns:a16="http://schemas.microsoft.com/office/drawing/2014/main" id="{B338BE22-97B8-A045-BE1F-A5EBBDAD15D9}"/>
              </a:ext>
            </a:extLst>
          </p:cNvPr>
          <p:cNvCxnSpPr>
            <a:cxnSpLocks/>
          </p:cNvCxnSpPr>
          <p:nvPr/>
        </p:nvCxnSpPr>
        <p:spPr>
          <a:xfrm flipH="1">
            <a:off x="6228080" y="2147925"/>
            <a:ext cx="932912" cy="6572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C1E80B3-0920-484E-9579-31535144FE98}"/>
              </a:ext>
            </a:extLst>
          </p:cNvPr>
          <p:cNvSpPr txBox="1"/>
          <p:nvPr/>
        </p:nvSpPr>
        <p:spPr>
          <a:xfrm>
            <a:off x="6983386" y="814424"/>
            <a:ext cx="2263761" cy="369332"/>
          </a:xfrm>
          <a:prstGeom prst="rect">
            <a:avLst/>
          </a:prstGeom>
          <a:noFill/>
        </p:spPr>
        <p:txBody>
          <a:bodyPr wrap="none" rtlCol="0">
            <a:spAutoFit/>
          </a:bodyPr>
          <a:lstStyle/>
          <a:p>
            <a:r>
              <a:rPr lang="en-US" dirty="0">
                <a:solidFill>
                  <a:schemeClr val="accent1">
                    <a:lumMod val="40000"/>
                    <a:lumOff val="60000"/>
                  </a:schemeClr>
                </a:solidFill>
              </a:rPr>
              <a:t>Hardcoded Scripts</a:t>
            </a:r>
          </a:p>
        </p:txBody>
      </p:sp>
      <p:sp>
        <p:nvSpPr>
          <p:cNvPr id="35" name="TextBox 34">
            <a:extLst>
              <a:ext uri="{FF2B5EF4-FFF2-40B4-BE49-F238E27FC236}">
                <a16:creationId xmlns:a16="http://schemas.microsoft.com/office/drawing/2014/main" id="{0E7392C1-40FB-474A-B6B0-EA2911E0BC4B}"/>
              </a:ext>
            </a:extLst>
          </p:cNvPr>
          <p:cNvSpPr txBox="1"/>
          <p:nvPr/>
        </p:nvSpPr>
        <p:spPr>
          <a:xfrm>
            <a:off x="3734877" y="914208"/>
            <a:ext cx="2350323" cy="369332"/>
          </a:xfrm>
          <a:prstGeom prst="rect">
            <a:avLst/>
          </a:prstGeom>
          <a:noFill/>
        </p:spPr>
        <p:txBody>
          <a:bodyPr wrap="none" rtlCol="0">
            <a:spAutoFit/>
          </a:bodyPr>
          <a:lstStyle/>
          <a:p>
            <a:r>
              <a:rPr lang="en-US" dirty="0">
                <a:solidFill>
                  <a:schemeClr val="accent1">
                    <a:lumMod val="40000"/>
                    <a:lumOff val="60000"/>
                  </a:schemeClr>
                </a:solidFill>
              </a:rPr>
              <a:t>Dependency issues</a:t>
            </a:r>
          </a:p>
        </p:txBody>
      </p:sp>
      <p:pic>
        <p:nvPicPr>
          <p:cNvPr id="2" name="Google Shape;95;g16c601cbab4_0_189" descr="A picture containing graphical user interface&#10;&#10;Description automatically generated">
            <a:extLst>
              <a:ext uri="{FF2B5EF4-FFF2-40B4-BE49-F238E27FC236}">
                <a16:creationId xmlns:a16="http://schemas.microsoft.com/office/drawing/2014/main" id="{44B7848D-B2B5-39F9-11B8-59211933B193}"/>
              </a:ext>
            </a:extLst>
          </p:cNvPr>
          <p:cNvPicPr preferRelativeResize="0"/>
          <p:nvPr/>
        </p:nvPicPr>
        <p:blipFill rotWithShape="1">
          <a:blip r:embed="rId10">
            <a:alphaModFix/>
          </a:blip>
          <a:srcRect/>
          <a:stretch/>
        </p:blipFill>
        <p:spPr>
          <a:xfrm>
            <a:off x="221855" y="-348564"/>
            <a:ext cx="1828800" cy="1826064"/>
          </a:xfrm>
          <a:prstGeom prst="rect">
            <a:avLst/>
          </a:prstGeom>
          <a:noFill/>
          <a:ln>
            <a:noFill/>
          </a:ln>
        </p:spPr>
      </p:pic>
      <p:sp>
        <p:nvSpPr>
          <p:cNvPr id="5" name="TextBox 4">
            <a:extLst>
              <a:ext uri="{FF2B5EF4-FFF2-40B4-BE49-F238E27FC236}">
                <a16:creationId xmlns:a16="http://schemas.microsoft.com/office/drawing/2014/main" id="{8355D0D6-4906-803B-147A-92FC1F4E4185}"/>
              </a:ext>
            </a:extLst>
          </p:cNvPr>
          <p:cNvSpPr txBox="1"/>
          <p:nvPr/>
        </p:nvSpPr>
        <p:spPr>
          <a:xfrm>
            <a:off x="114725" y="4604135"/>
            <a:ext cx="2801542" cy="1384995"/>
          </a:xfrm>
          <a:prstGeom prst="rect">
            <a:avLst/>
          </a:prstGeom>
          <a:noFill/>
        </p:spPr>
        <p:txBody>
          <a:bodyPr wrap="square" rtlCol="0">
            <a:spAutoFit/>
          </a:bodyPr>
          <a:lstStyle/>
          <a:p>
            <a:pPr marL="285750" indent="-285750">
              <a:buFont typeface="Arial" panose="020B0604020202020204" pitchFamily="34" charset="0"/>
              <a:buChar char="•"/>
            </a:pPr>
            <a:r>
              <a:rPr lang="en-US" dirty="0"/>
              <a:t>Dr. Brown asked us to replicate the results in this paper.</a:t>
            </a:r>
          </a:p>
          <a:p>
            <a:pPr marL="285750" indent="-285750">
              <a:buFont typeface="Arial" panose="020B0604020202020204" pitchFamily="34" charset="0"/>
              <a:buChar char="•"/>
            </a:pPr>
            <a:r>
              <a:rPr lang="en-US" dirty="0"/>
              <a:t>He wanted to color his genes on these clusters.</a:t>
            </a:r>
          </a:p>
          <a:p>
            <a:endParaRPr lang="en-US" dirty="0"/>
          </a:p>
        </p:txBody>
      </p:sp>
      <p:sp>
        <p:nvSpPr>
          <p:cNvPr id="7" name="Title 27">
            <a:extLst>
              <a:ext uri="{FF2B5EF4-FFF2-40B4-BE49-F238E27FC236}">
                <a16:creationId xmlns:a16="http://schemas.microsoft.com/office/drawing/2014/main" id="{908B3222-24B0-5B16-4C2F-FD6E0544974E}"/>
              </a:ext>
            </a:extLst>
          </p:cNvPr>
          <p:cNvSpPr txBox="1">
            <a:spLocks/>
          </p:cNvSpPr>
          <p:nvPr/>
        </p:nvSpPr>
        <p:spPr>
          <a:xfrm>
            <a:off x="0" y="251079"/>
            <a:ext cx="12191999" cy="57102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dirty="0">
                <a:solidFill>
                  <a:srgbClr val="7F7F7F"/>
                </a:solidFill>
                <a:latin typeface="Poppins" panose="00000500000000000000" pitchFamily="2" charset="0"/>
                <a:cs typeface="Poppins" panose="00000500000000000000" pitchFamily="2" charset="0"/>
                <a:sym typeface="Proxima Nova"/>
              </a:rPr>
              <a:t>Interrogating Published Data:  A Case Study</a:t>
            </a:r>
            <a:endParaRPr lang="en-US" sz="2800" dirty="0"/>
          </a:p>
        </p:txBody>
      </p:sp>
      <p:sp>
        <p:nvSpPr>
          <p:cNvPr id="3" name="TextBox 2">
            <a:extLst>
              <a:ext uri="{FF2B5EF4-FFF2-40B4-BE49-F238E27FC236}">
                <a16:creationId xmlns:a16="http://schemas.microsoft.com/office/drawing/2014/main" id="{851A8569-3E4A-F477-5E8C-6C182E207604}"/>
              </a:ext>
            </a:extLst>
          </p:cNvPr>
          <p:cNvSpPr txBox="1"/>
          <p:nvPr/>
        </p:nvSpPr>
        <p:spPr>
          <a:xfrm>
            <a:off x="-3586163" y="-1414463"/>
            <a:ext cx="184731" cy="307777"/>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E82E2D10-A3B0-9190-3D93-C78F6FA482AA}"/>
              </a:ext>
            </a:extLst>
          </p:cNvPr>
          <p:cNvSpPr txBox="1"/>
          <p:nvPr/>
        </p:nvSpPr>
        <p:spPr>
          <a:xfrm>
            <a:off x="114725" y="5800898"/>
            <a:ext cx="2801542"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0000"/>
                </a:solidFill>
              </a:rPr>
              <a:t>It took a month to reproduce the results.</a:t>
            </a:r>
          </a:p>
        </p:txBody>
      </p:sp>
      <p:sp>
        <p:nvSpPr>
          <p:cNvPr id="10" name="Slide Number Placeholder 3">
            <a:extLst>
              <a:ext uri="{FF2B5EF4-FFF2-40B4-BE49-F238E27FC236}">
                <a16:creationId xmlns:a16="http://schemas.microsoft.com/office/drawing/2014/main" id="{ABF2A74D-0182-D165-3B5B-DB270D2D37F8}"/>
              </a:ext>
            </a:extLst>
          </p:cNvPr>
          <p:cNvSpPr>
            <a:spLocks noGrp="1"/>
          </p:cNvSpPr>
          <p:nvPr>
            <p:ph type="sldNum" idx="12"/>
          </p:nvPr>
        </p:nvSpPr>
        <p:spPr>
          <a:xfrm>
            <a:off x="9448800" y="6451297"/>
            <a:ext cx="2743200" cy="365125"/>
          </a:xfrm>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93639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5" grpId="0"/>
      <p:bldP spid="9"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74046</TotalTime>
  <Words>1688</Words>
  <Application>Microsoft Macintosh PowerPoint</Application>
  <PresentationFormat>Widescreen</PresentationFormat>
  <Paragraphs>586</Paragraphs>
  <Slides>28</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Proxima Nova Rg</vt:lpstr>
      <vt:lpstr>Roboto Light</vt:lpstr>
      <vt:lpstr>IBM Plex Mono</vt:lpstr>
      <vt:lpstr>Roboto</vt:lpstr>
      <vt:lpstr>Calibri</vt:lpstr>
      <vt:lpstr>Wingdings</vt:lpstr>
      <vt:lpstr>Proxima Nova</vt:lpstr>
      <vt:lpstr>Courier New</vt:lpstr>
      <vt:lpstr>Söhne</vt:lpstr>
      <vt:lpstr>Poppins</vt:lpstr>
      <vt:lpstr>Arial</vt:lpstr>
      <vt:lpstr>Raleway</vt:lpstr>
      <vt:lpstr>Office Theme</vt:lpstr>
      <vt:lpstr>Disclosure: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Via Foundry:  Multi-omics Science</vt:lpstr>
      <vt:lpstr>Via Foundry:  Accelerating Data Analytics</vt:lpstr>
      <vt:lpstr>PowerPoint Presentation</vt:lpstr>
      <vt:lpstr>Via Foundry:  Accelerating Data Analytics</vt:lpstr>
      <vt:lpstr>PowerPoint Presentation</vt:lpstr>
      <vt:lpstr>PowerPoint Presentation</vt:lpstr>
      <vt:lpstr>Via Foundry:  Accelerating Data Analytics</vt:lpstr>
      <vt:lpstr>PowerPoint Presentation</vt:lpstr>
      <vt:lpstr>Via Foundry:  Accelerating Data Analytics</vt:lpstr>
      <vt:lpstr>PowerPoint Presentation</vt:lpstr>
      <vt:lpstr>Via Foundry:  Accelerating Data Analytics</vt:lpstr>
      <vt:lpstr>PowerPoint Presentation</vt:lpstr>
      <vt:lpstr>Via Foundry:  Accelerating Data Analytics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Crowley</dc:creator>
  <cp:lastModifiedBy>Kucukural, Alper</cp:lastModifiedBy>
  <cp:revision>395</cp:revision>
  <cp:lastPrinted>2022-10-24T15:25:36Z</cp:lastPrinted>
  <dcterms:created xsi:type="dcterms:W3CDTF">2022-10-10T16:32:34Z</dcterms:created>
  <dcterms:modified xsi:type="dcterms:W3CDTF">2024-09-05T14:28:42Z</dcterms:modified>
</cp:coreProperties>
</file>